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6858000" cx="9144000"/>
  <p:notesSz cx="6858000" cy="9144000"/>
  <p:embeddedFontLst>
    <p:embeddedFont>
      <p:font typeface="Raleway"/>
      <p:regular r:id="rId61"/>
      <p:bold r:id="rId62"/>
      <p:italic r:id="rId63"/>
      <p:boldItalic r:id="rId64"/>
    </p:embeddedFont>
    <p:embeddedFont>
      <p:font typeface="Lato"/>
      <p:regular r:id="rId65"/>
      <p:bold r:id="rId66"/>
      <p:italic r:id="rId67"/>
      <p:boldItalic r:id="rId68"/>
    </p:embeddedFont>
    <p:embeddedFont>
      <p:font typeface="Alegreya"/>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Erica Bugd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54DBDF8-BB10-4B2A-B0C5-7017D06DEA96}">
  <a:tblStyle styleId="{754DBDF8-BB10-4B2A-B0C5-7017D06DEA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Alegreya-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Alegreya-italic.fntdata"/><Relationship Id="rId70" Type="http://schemas.openxmlformats.org/officeDocument/2006/relationships/font" Target="fonts/Alegreya-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4.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legrey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4-11T15:16:26.145">
    <p:pos x="6000" y="0"/>
    <p:text>Don't know if I'm going to keep the Modes de fonctionnement slides. Either way I would just spend 5 seconds on each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Plusieurs composantes visuelles définies dans la spécification</a:t>
            </a:r>
            <a:endParaRPr/>
          </a:p>
          <a:p>
            <a:pPr indent="0" lvl="0" marL="0">
              <a:spcBef>
                <a:spcPts val="0"/>
              </a:spcBef>
              <a:spcAft>
                <a:spcPts val="0"/>
              </a:spcAft>
              <a:buNone/>
            </a:pPr>
            <a:r>
              <a:t/>
            </a:r>
            <a:endParaRPr/>
          </a:p>
          <a:p>
            <a:pPr indent="0" lvl="0" marL="0">
              <a:spcBef>
                <a:spcPts val="0"/>
              </a:spcBef>
              <a:spcAft>
                <a:spcPts val="0"/>
              </a:spcAft>
              <a:buNone/>
            </a:pPr>
            <a:r>
              <a:rPr lang="en-GB"/>
              <a:t>Plusieurs fusées (Disposition des composantes visuelles selon un fichier XML)</a:t>
            </a:r>
            <a:endParaRPr/>
          </a:p>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 got rid of “Validation des données” in parties à concevoir but you can add back later if you think it’s necessary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 Systèmes → Graves blessures</a:t>
            </a:r>
            <a:endParaRPr/>
          </a:p>
          <a:p>
            <a:pPr indent="0" lvl="0" marL="0" rtl="0">
              <a:spcBef>
                <a:spcPts val="0"/>
              </a:spcBef>
              <a:spcAft>
                <a:spcPts val="0"/>
              </a:spcAft>
              <a:buNone/>
            </a:pPr>
            <a:r>
              <a:rPr lang="en-GB"/>
              <a:t>- Exemples: Explosifs parachutes, moteur</a:t>
            </a:r>
            <a:endParaRPr/>
          </a:p>
          <a:p>
            <a:pPr indent="0" lvl="0" marL="0" rtl="0">
              <a:spcBef>
                <a:spcPts val="0"/>
              </a:spcBef>
              <a:spcAft>
                <a:spcPts val="0"/>
              </a:spcAft>
              <a:buNone/>
            </a:pPr>
            <a:r>
              <a:rPr lang="en-GB"/>
              <a:t>- Problème → quelques secondes pour le régler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 Systèmes avioniques: Contrôle de la valve, capteurs de pression</a:t>
            </a:r>
            <a:endParaRPr/>
          </a:p>
          <a:p>
            <a:pPr indent="0" lvl="0" marL="0" rtl="0">
              <a:spcBef>
                <a:spcPts val="0"/>
              </a:spcBef>
              <a:spcAft>
                <a:spcPts val="0"/>
              </a:spcAft>
              <a:buNone/>
            </a:pPr>
            <a:r>
              <a:rPr lang="en-GB"/>
              <a:t>- Rapidement détecter des anomalies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Dire</a:t>
            </a:r>
            <a:r>
              <a:rPr lang="en-GB">
                <a:solidFill>
                  <a:srgbClr val="FF0000"/>
                </a:solidFill>
              </a:rPr>
              <a:t> bonjour</a:t>
            </a:r>
            <a:r>
              <a:rPr lang="en-GB"/>
              <a:t> et que quand à toi, tu vas parler de l’architecture côté client (duuuuh)</a:t>
            </a:r>
            <a:endParaRPr/>
          </a:p>
          <a:p>
            <a:pPr indent="-298450" lvl="0" marL="457200" rtl="0">
              <a:spcBef>
                <a:spcPts val="0"/>
              </a:spcBef>
              <a:spcAft>
                <a:spcPts val="0"/>
              </a:spcAft>
              <a:buSzPts val="1100"/>
              <a:buChar char="-"/>
            </a:pPr>
            <a:r>
              <a:rPr lang="en-GB"/>
              <a:t>Mentionner que ceci est l’architecture utilisée présentement et qu’on va la </a:t>
            </a:r>
            <a:r>
              <a:rPr lang="en-GB">
                <a:solidFill>
                  <a:srgbClr val="FF0000"/>
                </a:solidFill>
              </a:rPr>
              <a:t>décortiquer tout le monde ensemble</a:t>
            </a:r>
            <a:r>
              <a:rPr lang="en-GB"/>
              <a:t> (yéééééé)</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Commençons </a:t>
            </a:r>
            <a:r>
              <a:rPr lang="en-GB">
                <a:solidFill>
                  <a:srgbClr val="FF0000"/>
                </a:solidFill>
              </a:rPr>
              <a:t>par les points d’entrée</a:t>
            </a:r>
            <a:r>
              <a:rPr lang="en-GB"/>
              <a:t> (classique, mais efficace)</a:t>
            </a:r>
            <a:endParaRPr/>
          </a:p>
          <a:p>
            <a:pPr indent="-298450" lvl="0" marL="457200" rtl="0">
              <a:spcBef>
                <a:spcPts val="0"/>
              </a:spcBef>
              <a:spcAft>
                <a:spcPts val="0"/>
              </a:spcAft>
              <a:buSzPts val="1100"/>
              <a:buChar char="-"/>
            </a:pPr>
            <a:r>
              <a:rPr lang="en-GB"/>
              <a:t>Tout d’abord, le client communique avec le serveur via </a:t>
            </a:r>
            <a:r>
              <a:rPr lang="en-GB">
                <a:solidFill>
                  <a:srgbClr val="FF0000"/>
                </a:solidFill>
              </a:rPr>
              <a:t>deux canaux séparés</a:t>
            </a:r>
            <a:r>
              <a:rPr lang="en-GB"/>
              <a:t> :</a:t>
            </a:r>
            <a:endParaRPr/>
          </a:p>
          <a:p>
            <a:pPr indent="-298450" lvl="0" marL="457200" rtl="0">
              <a:spcBef>
                <a:spcPts val="0"/>
              </a:spcBef>
              <a:spcAft>
                <a:spcPts val="0"/>
              </a:spcAft>
              <a:buSzPts val="1100"/>
              <a:buChar char="-"/>
            </a:pPr>
            <a:r>
              <a:rPr lang="en-GB"/>
              <a:t>Le Client REST, l’interface http qui permet d’envoyer des</a:t>
            </a:r>
            <a:r>
              <a:rPr lang="en-GB">
                <a:solidFill>
                  <a:srgbClr val="FF0000"/>
                </a:solidFill>
              </a:rPr>
              <a:t> requêtes et de recevoir les métadonnées</a:t>
            </a:r>
            <a:r>
              <a:rPr lang="en-GB"/>
              <a:t> (fichiers xml, pdf, structures de données propres à la fusée en fonction)</a:t>
            </a:r>
            <a:endParaRPr/>
          </a:p>
          <a:p>
            <a:pPr indent="-298450" lvl="0" marL="457200" rtl="0">
              <a:spcBef>
                <a:spcPts val="0"/>
              </a:spcBef>
              <a:spcAft>
                <a:spcPts val="0"/>
              </a:spcAft>
              <a:buSzPts val="1100"/>
              <a:buChar char="-"/>
            </a:pPr>
            <a:r>
              <a:rPr lang="en-GB"/>
              <a:t>Le Client du flot de données, un socket </a:t>
            </a:r>
            <a:r>
              <a:rPr lang="en-GB">
                <a:solidFill>
                  <a:srgbClr val="FF0000"/>
                </a:solidFill>
              </a:rPr>
              <a:t>UDP qui ne fait que recevoir les données en format OSC</a:t>
            </a:r>
            <a:r>
              <a:rPr lang="en-GB"/>
              <a:t> comme Charles nous l’a </a:t>
            </a:r>
            <a:r>
              <a:rPr lang="en-GB"/>
              <a:t>gentiment</a:t>
            </a:r>
            <a:r>
              <a:rPr lang="en-GB"/>
              <a:t> expliqué plus tôt (O,O)</a:t>
            </a:r>
            <a:endParaRPr/>
          </a:p>
          <a:p>
            <a:pPr indent="-298450" lvl="0" marL="457200" rtl="0">
              <a:spcBef>
                <a:spcPts val="0"/>
              </a:spcBef>
              <a:spcAft>
                <a:spcPts val="0"/>
              </a:spcAft>
              <a:buSzPts val="1100"/>
              <a:buChar char="-"/>
            </a:pPr>
            <a:r>
              <a:rPr lang="en-GB"/>
              <a:t>Mais le client possède aussi un </a:t>
            </a:r>
            <a:r>
              <a:rPr lang="en-GB">
                <a:solidFill>
                  <a:srgbClr val="FF0000"/>
                </a:solidFill>
              </a:rPr>
              <a:t>point d’entrée pour l’utilisateur du système : l’Activité d’Accueil</a:t>
            </a:r>
            <a:endParaRPr>
              <a:solidFill>
                <a:srgbClr val="FF0000"/>
              </a:solidFill>
            </a:endParaRPr>
          </a:p>
          <a:p>
            <a:pPr indent="-298450" lvl="0" marL="457200" rtl="0">
              <a:spcBef>
                <a:spcPts val="0"/>
              </a:spcBef>
              <a:spcAft>
                <a:spcPts val="0"/>
              </a:spcAft>
              <a:buSzPts val="1100"/>
              <a:buChar char="-"/>
            </a:pPr>
            <a:r>
              <a:rPr lang="en-GB"/>
              <a:t>On y </a:t>
            </a:r>
            <a:r>
              <a:rPr lang="en-GB"/>
              <a:t>recueille</a:t>
            </a:r>
            <a:r>
              <a:rPr lang="en-GB"/>
              <a:t> les </a:t>
            </a:r>
            <a:r>
              <a:rPr lang="en-GB">
                <a:solidFill>
                  <a:srgbClr val="FF0000"/>
                </a:solidFill>
              </a:rPr>
              <a:t>3 informations nécessaire à l’authentification de l’usager</a:t>
            </a:r>
            <a:r>
              <a:rPr lang="en-GB"/>
              <a:t>, i.e. un nom d’usager, un mot de passe d’usager ainsi qu’une adresse IP qui doit correspondre à celle du serveur.</a:t>
            </a:r>
            <a:endParaRPr/>
          </a:p>
          <a:p>
            <a:pPr indent="-298450" lvl="0" marL="457200" rtl="0">
              <a:spcBef>
                <a:spcPts val="0"/>
              </a:spcBef>
              <a:spcAft>
                <a:spcPts val="0"/>
              </a:spcAft>
              <a:buSzPts val="1100"/>
              <a:buChar char="-"/>
            </a:pPr>
            <a:r>
              <a:rPr lang="en-GB"/>
              <a:t>Si l’utilisateur le veut,</a:t>
            </a:r>
            <a:r>
              <a:rPr lang="en-GB">
                <a:solidFill>
                  <a:srgbClr val="FF0000"/>
                </a:solidFill>
              </a:rPr>
              <a:t> il peut enregistrer ces informations grâce à la mémoire</a:t>
            </a:r>
            <a:r>
              <a:rPr lang="en-GB"/>
              <a:t> des entrées de l’usager, ce qui permet d’éviter d’avoir à tout réinscrire à chaque fois.</a:t>
            </a:r>
            <a:endParaRPr/>
          </a:p>
          <a:p>
            <a:pPr indent="-298450" lvl="0" marL="457200" rtl="0">
              <a:spcBef>
                <a:spcPts val="0"/>
              </a:spcBef>
              <a:spcAft>
                <a:spcPts val="0"/>
              </a:spcAft>
              <a:buSzPts val="1100"/>
              <a:buChar char="-"/>
            </a:pPr>
            <a:r>
              <a:rPr lang="en-GB"/>
              <a:t>Une fois les données entrées, on peut appuyer sur le </a:t>
            </a:r>
            <a:r>
              <a:rPr lang="en-GB">
                <a:solidFill>
                  <a:srgbClr val="FF0000"/>
                </a:solidFill>
              </a:rPr>
              <a:t>bouton qui démarre l’activité principale une fois le go du serveur obtenu pour connecter</a:t>
            </a:r>
            <a:r>
              <a:rPr lang="en-GB"/>
              <a:t> l’utilisateur.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Parlons un peu plus en </a:t>
            </a:r>
            <a:r>
              <a:rPr lang="en-GB">
                <a:solidFill>
                  <a:srgbClr val="FF0000"/>
                </a:solidFill>
              </a:rPr>
              <a:t>profondeur de cette transition vers l’activité principale</a:t>
            </a:r>
            <a:r>
              <a:rPr lang="en-GB"/>
              <a:t>; (ouhh là tout le monde est captivé et a vraiment hâte de parler en profondeur)</a:t>
            </a:r>
            <a:endParaRPr/>
          </a:p>
          <a:p>
            <a:pPr indent="-298450" lvl="0" marL="457200" rtl="0">
              <a:spcBef>
                <a:spcPts val="0"/>
              </a:spcBef>
              <a:spcAft>
                <a:spcPts val="0"/>
              </a:spcAft>
              <a:buSzPts val="1100"/>
              <a:buChar char="-"/>
            </a:pPr>
            <a:r>
              <a:rPr lang="en-GB"/>
              <a:t>Comme la disposition des éléments dans tout l’interface est </a:t>
            </a:r>
            <a:r>
              <a:rPr lang="en-GB">
                <a:solidFill>
                  <a:srgbClr val="FF0000"/>
                </a:solidFill>
              </a:rPr>
              <a:t>générée dynamiquement</a:t>
            </a:r>
            <a:r>
              <a:rPr lang="en-GB"/>
              <a:t>, il faut obtenir du serveur quelques structures de données nécessaires à l’identification des messages CAN et </a:t>
            </a:r>
            <a:r>
              <a:rPr lang="en-GB">
                <a:solidFill>
                  <a:srgbClr val="FF0000"/>
                </a:solidFill>
              </a:rPr>
              <a:t>surtout le fichier xml dictant la disposition des éléments</a:t>
            </a:r>
            <a:r>
              <a:rPr lang="en-GB"/>
              <a:t> de l’interface. Bien évidemment, c’est le ClientREST qu’on utilise à cet effet.</a:t>
            </a:r>
            <a:endParaRPr/>
          </a:p>
          <a:p>
            <a:pPr indent="-298450" lvl="0" marL="457200" rtl="0">
              <a:spcBef>
                <a:spcPts val="0"/>
              </a:spcBef>
              <a:spcAft>
                <a:spcPts val="0"/>
              </a:spcAft>
              <a:buSzPts val="1100"/>
              <a:buChar char="-"/>
            </a:pPr>
            <a:r>
              <a:rPr lang="en-GB"/>
              <a:t>La prochaine classe à entrer en action est l’</a:t>
            </a:r>
            <a:r>
              <a:rPr lang="en-GB">
                <a:solidFill>
                  <a:srgbClr val="FF0000"/>
                </a:solidFill>
              </a:rPr>
              <a:t>ExtracteurDeDonnées</a:t>
            </a:r>
            <a:r>
              <a:rPr lang="en-GB"/>
              <a:t>; c’est l’Extracteur qui est responsable de lire le fichier xml et de </a:t>
            </a:r>
            <a:r>
              <a:rPr lang="en-GB">
                <a:solidFill>
                  <a:srgbClr val="FF0000"/>
                </a:solidFill>
              </a:rPr>
              <a:t>construire le squelette de l’interface</a:t>
            </a:r>
            <a:r>
              <a:rPr lang="en-GB"/>
              <a:t>. Il va par exemple créer deux vues, et sachant que ces deux vues doivent aller l’une par-dessus l’autre dans un onglet, créer un onglet et y mettre deux sous-fenêtres alignées verticalement.</a:t>
            </a:r>
            <a:endParaRPr/>
          </a:p>
          <a:p>
            <a:pPr indent="-298450" lvl="0" marL="457200" rtl="0">
              <a:spcBef>
                <a:spcPts val="0"/>
              </a:spcBef>
              <a:spcAft>
                <a:spcPts val="0"/>
              </a:spcAft>
              <a:buSzPts val="1100"/>
              <a:buChar char="-"/>
            </a:pPr>
            <a:r>
              <a:rPr lang="en-GB">
                <a:solidFill>
                  <a:srgbClr val="FF0000"/>
                </a:solidFill>
              </a:rPr>
              <a:t>Une fois toutes les vues créées, l’usager sera transporté vers l’activité principale</a:t>
            </a:r>
            <a:r>
              <a:rPr lang="en-GB"/>
              <a:t> qui contient toutes les vues nécessaires à l’affichage des données télémétriques de la fusée en vol.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Un élément également disponible, une fois l’usager connecté, est le</a:t>
            </a:r>
            <a:r>
              <a:rPr lang="en-GB">
                <a:solidFill>
                  <a:srgbClr val="FF0000"/>
                </a:solidFill>
              </a:rPr>
              <a:t> menu d’application</a:t>
            </a:r>
            <a:r>
              <a:rPr lang="en-GB"/>
              <a:t>.  (ham… burg… GUEURRR)</a:t>
            </a:r>
            <a:endParaRPr/>
          </a:p>
          <a:p>
            <a:pPr indent="-298450" lvl="0" marL="457200" rtl="0">
              <a:spcBef>
                <a:spcPts val="0"/>
              </a:spcBef>
              <a:spcAft>
                <a:spcPts val="0"/>
              </a:spcAft>
              <a:buSzPts val="1100"/>
              <a:buChar char="-"/>
            </a:pPr>
            <a:r>
              <a:rPr lang="en-GB"/>
              <a:t>Ce menu contient une </a:t>
            </a:r>
            <a:r>
              <a:rPr lang="en-GB">
                <a:solidFill>
                  <a:srgbClr val="FF0000"/>
                </a:solidFill>
              </a:rPr>
              <a:t>poignée d’options</a:t>
            </a:r>
            <a:r>
              <a:rPr lang="en-GB"/>
              <a:t> qui permettent à l’usager de :</a:t>
            </a:r>
            <a:endParaRPr/>
          </a:p>
          <a:p>
            <a:pPr indent="-298450" lvl="0" marL="457200" rtl="0">
              <a:spcBef>
                <a:spcPts val="0"/>
              </a:spcBef>
              <a:spcAft>
                <a:spcPts val="0"/>
              </a:spcAft>
              <a:buSzPts val="1100"/>
              <a:buChar char="-"/>
            </a:pPr>
            <a:r>
              <a:rPr lang="en-GB"/>
              <a:t>Se </a:t>
            </a:r>
            <a:r>
              <a:rPr lang="en-GB">
                <a:solidFill>
                  <a:srgbClr val="FF0000"/>
                </a:solidFill>
              </a:rPr>
              <a:t>déconnecter</a:t>
            </a:r>
            <a:r>
              <a:rPr lang="en-GB"/>
              <a:t>, donc de revenir à l’écran d’accueil.</a:t>
            </a:r>
            <a:endParaRPr/>
          </a:p>
          <a:p>
            <a:pPr indent="-298450" lvl="0" marL="457200" rtl="0">
              <a:spcBef>
                <a:spcPts val="0"/>
              </a:spcBef>
              <a:spcAft>
                <a:spcPts val="0"/>
              </a:spcAft>
              <a:buSzPts val="1100"/>
              <a:buChar char="-"/>
            </a:pPr>
            <a:r>
              <a:rPr lang="en-GB">
                <a:solidFill>
                  <a:srgbClr val="FF0000"/>
                </a:solidFill>
              </a:rPr>
              <a:t>Changer le thème</a:t>
            </a:r>
            <a:r>
              <a:rPr lang="en-GB"/>
              <a:t> de l’application (entre blanc et noir).</a:t>
            </a:r>
            <a:endParaRPr/>
          </a:p>
          <a:p>
            <a:pPr indent="-298450" lvl="0" marL="457200" rtl="0">
              <a:spcBef>
                <a:spcPts val="0"/>
              </a:spcBef>
              <a:spcAft>
                <a:spcPts val="0"/>
              </a:spcAft>
              <a:buSzPts val="1100"/>
              <a:buChar char="-"/>
            </a:pPr>
            <a:r>
              <a:rPr lang="en-GB">
                <a:solidFill>
                  <a:srgbClr val="FF0000"/>
                </a:solidFill>
              </a:rPr>
              <a:t>Télécharger des pdf</a:t>
            </a:r>
            <a:r>
              <a:rPr lang="en-GB"/>
              <a:t> à partir du serveur.</a:t>
            </a:r>
            <a:endParaRPr/>
          </a:p>
          <a:p>
            <a:pPr indent="-298450" lvl="0" marL="457200" rtl="0">
              <a:spcBef>
                <a:spcPts val="0"/>
              </a:spcBef>
              <a:spcAft>
                <a:spcPts val="0"/>
              </a:spcAft>
              <a:buSzPts val="1100"/>
              <a:buChar char="-"/>
            </a:pPr>
            <a:r>
              <a:rPr lang="en-GB"/>
              <a:t>À propos de cette dernière option :  une activité, l’</a:t>
            </a:r>
            <a:r>
              <a:rPr lang="en-GB">
                <a:solidFill>
                  <a:srgbClr val="FF0000"/>
                </a:solidFill>
              </a:rPr>
              <a:t>activité des pdf</a:t>
            </a:r>
            <a:r>
              <a:rPr lang="en-GB"/>
              <a:t>, est </a:t>
            </a:r>
            <a:r>
              <a:rPr lang="en-GB">
                <a:solidFill>
                  <a:srgbClr val="FF0000"/>
                </a:solidFill>
              </a:rPr>
              <a:t>responsable de gérer la liste</a:t>
            </a:r>
            <a:r>
              <a:rPr lang="en-GB"/>
              <a:t> des pdf disponibles, qu’elle obtient du serveur via le client REST, ainsi que de</a:t>
            </a:r>
            <a:r>
              <a:rPr lang="en-GB">
                <a:solidFill>
                  <a:srgbClr val="FF0000"/>
                </a:solidFill>
              </a:rPr>
              <a:t> faire suivre toute demande</a:t>
            </a:r>
            <a:r>
              <a:rPr lang="en-GB"/>
              <a:t> de téléchargement d’un pdf de la part de l’usager. </a:t>
            </a:r>
            <a:endParaRPr/>
          </a:p>
          <a:p>
            <a:pPr indent="-298450" lvl="0" marL="457200" rtl="0">
              <a:spcBef>
                <a:spcPts val="0"/>
              </a:spcBef>
              <a:spcAft>
                <a:spcPts val="0"/>
              </a:spcAft>
              <a:buSzPts val="1100"/>
              <a:buChar char="-"/>
            </a:pPr>
            <a:r>
              <a:rPr lang="en-GB"/>
              <a:t>Il y a donc une </a:t>
            </a:r>
            <a:r>
              <a:rPr lang="en-GB">
                <a:solidFill>
                  <a:srgbClr val="FF0000"/>
                </a:solidFill>
              </a:rPr>
              <a:t>dernière option dans le menu d’application qui permet de revenir à la visualisation</a:t>
            </a:r>
            <a:r>
              <a:rPr lang="en-GB"/>
              <a:t> des données télémétriques à partir de l’activité des pdf.</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en-GB"/>
              <a:t>Justement, à propos des </a:t>
            </a:r>
            <a:r>
              <a:rPr lang="en-GB">
                <a:solidFill>
                  <a:srgbClr val="FF0000"/>
                </a:solidFill>
              </a:rPr>
              <a:t>données télémétriques</a:t>
            </a:r>
            <a:r>
              <a:rPr lang="en-GB"/>
              <a:t> :</a:t>
            </a:r>
            <a:endParaRPr/>
          </a:p>
          <a:p>
            <a:pPr indent="-298450" lvl="0" marL="457200" rtl="0">
              <a:spcBef>
                <a:spcPts val="0"/>
              </a:spcBef>
              <a:spcAft>
                <a:spcPts val="0"/>
              </a:spcAft>
              <a:buSzPts val="1100"/>
              <a:buChar char="-"/>
            </a:pPr>
            <a:r>
              <a:rPr lang="en-GB"/>
              <a:t>Elles parviennent du serveur en </a:t>
            </a:r>
            <a:r>
              <a:rPr lang="en-GB">
                <a:solidFill>
                  <a:srgbClr val="FF0000"/>
                </a:solidFill>
              </a:rPr>
              <a:t>format OSC</a:t>
            </a:r>
            <a:r>
              <a:rPr lang="en-GB"/>
              <a:t>, qu’un </a:t>
            </a:r>
            <a:r>
              <a:rPr lang="en-GB">
                <a:solidFill>
                  <a:srgbClr val="FF0000"/>
                </a:solidFill>
              </a:rPr>
              <a:t>répartiteur est sommé de lire</a:t>
            </a:r>
            <a:r>
              <a:rPr lang="en-GB"/>
              <a:t> afin de remplir correctement l’une des </a:t>
            </a:r>
            <a:r>
              <a:rPr lang="en-GB">
                <a:solidFill>
                  <a:srgbClr val="FF0000"/>
                </a:solidFill>
              </a:rPr>
              <a:t>deux structures de données</a:t>
            </a:r>
            <a:r>
              <a:rPr lang="en-GB"/>
              <a:t> qui parviennent aux vues :</a:t>
            </a:r>
            <a:endParaRPr/>
          </a:p>
          <a:p>
            <a:pPr indent="-298450" lvl="0" marL="457200" rtl="0">
              <a:spcBef>
                <a:spcPts val="0"/>
              </a:spcBef>
              <a:spcAft>
                <a:spcPts val="0"/>
              </a:spcAft>
              <a:buSzPts val="1100"/>
              <a:buChar char="-"/>
            </a:pPr>
            <a:r>
              <a:rPr lang="en-GB"/>
              <a:t>La première structure, le </a:t>
            </a:r>
            <a:r>
              <a:rPr lang="en-GB">
                <a:solidFill>
                  <a:srgbClr val="FF0000"/>
                </a:solidFill>
              </a:rPr>
              <a:t>message CAN</a:t>
            </a:r>
            <a:r>
              <a:rPr lang="en-GB"/>
              <a:t>, est celle qui concerne le plus </a:t>
            </a:r>
            <a:r>
              <a:rPr lang="en-GB">
                <a:solidFill>
                  <a:srgbClr val="FF0000"/>
                </a:solidFill>
              </a:rPr>
              <a:t>grand nombre de vues</a:t>
            </a:r>
            <a:r>
              <a:rPr lang="en-GB"/>
              <a:t>; il s’agit tout simplement de tous les </a:t>
            </a:r>
            <a:r>
              <a:rPr lang="en-GB">
                <a:solidFill>
                  <a:srgbClr val="FF0000"/>
                </a:solidFill>
              </a:rPr>
              <a:t>champs d’un message CAN</a:t>
            </a:r>
            <a:r>
              <a:rPr lang="en-GB"/>
              <a:t> tel que transmis par la fusée.</a:t>
            </a:r>
            <a:endParaRPr/>
          </a:p>
          <a:p>
            <a:pPr indent="-298450" lvl="0" marL="457200" rtl="0">
              <a:spcBef>
                <a:spcPts val="0"/>
              </a:spcBef>
              <a:spcAft>
                <a:spcPts val="0"/>
              </a:spcAft>
              <a:buSzPts val="1100"/>
              <a:buChar char="-"/>
            </a:pPr>
            <a:r>
              <a:rPr lang="en-GB"/>
              <a:t>La seconde structure, le </a:t>
            </a:r>
            <a:r>
              <a:rPr lang="en-GB">
                <a:solidFill>
                  <a:srgbClr val="FF0000"/>
                </a:solidFill>
              </a:rPr>
              <a:t>message de Module</a:t>
            </a:r>
            <a:r>
              <a:rPr lang="en-GB"/>
              <a:t>, n’est utile </a:t>
            </a:r>
            <a:r>
              <a:rPr lang="en-GB">
                <a:solidFill>
                  <a:srgbClr val="FF0000"/>
                </a:solidFill>
              </a:rPr>
              <a:t>que pour la vue qui s’occupe de l’état des Modules</a:t>
            </a:r>
            <a:r>
              <a:rPr lang="en-GB"/>
              <a:t> et qui ne se préoccupe que de savoir si un module a envoyé quelque chose dernièrement; ce message est donc </a:t>
            </a:r>
            <a:r>
              <a:rPr lang="en-GB">
                <a:solidFill>
                  <a:srgbClr val="FF0000"/>
                </a:solidFill>
              </a:rPr>
              <a:t>plus </a:t>
            </a:r>
            <a:r>
              <a:rPr lang="en-GB">
                <a:solidFill>
                  <a:srgbClr val="FF0000"/>
                </a:solidFill>
              </a:rPr>
              <a:t>succinct et contient un compteur</a:t>
            </a:r>
            <a:r>
              <a:rPr lang="en-GB"/>
              <a:t>.</a:t>
            </a:r>
            <a:endParaRPr/>
          </a:p>
          <a:p>
            <a:pPr indent="-298450" lvl="0" marL="457200" rtl="0">
              <a:spcBef>
                <a:spcPts val="0"/>
              </a:spcBef>
              <a:spcAft>
                <a:spcPts val="0"/>
              </a:spcAft>
              <a:buSzPts val="1100"/>
              <a:buChar char="-"/>
            </a:pPr>
            <a:r>
              <a:rPr lang="en-GB"/>
              <a:t>Le répartiteur envoie à toute vue qui est sur </a:t>
            </a:r>
            <a:r>
              <a:rPr lang="en-GB">
                <a:solidFill>
                  <a:srgbClr val="FF0000"/>
                </a:solidFill>
              </a:rPr>
              <a:t>sa liste d’auditeur d’un message particulier</a:t>
            </a:r>
            <a:r>
              <a:rPr lang="en-GB"/>
              <a:t> (CAN ou Module) le message en question dès qu’il arrive. Pour obtenir un message d’un certain type, une vue doit donc </a:t>
            </a:r>
            <a:r>
              <a:rPr lang="en-GB">
                <a:solidFill>
                  <a:srgbClr val="FF0000"/>
                </a:solidFill>
              </a:rPr>
              <a:t>s’inscrire</a:t>
            </a:r>
            <a:r>
              <a:rPr lang="en-GB"/>
              <a:t> sur la bonne liste auprès du répartiteur.</a:t>
            </a:r>
            <a:endParaRPr/>
          </a:p>
          <a:p>
            <a:pPr indent="-298450" lvl="0" marL="457200" rtl="0">
              <a:spcBef>
                <a:spcPts val="0"/>
              </a:spcBef>
              <a:spcAft>
                <a:spcPts val="0"/>
              </a:spcAft>
              <a:buSzPts val="1100"/>
              <a:buChar char="-"/>
            </a:pPr>
            <a:r>
              <a:rPr lang="en-GB"/>
              <a:t>Finalement, un petit </a:t>
            </a:r>
            <a:r>
              <a:rPr lang="en-GB">
                <a:solidFill>
                  <a:srgbClr val="FF0000"/>
                </a:solidFill>
              </a:rPr>
              <a:t>menu de navigation permet de passer de l’une à l’autre</a:t>
            </a:r>
            <a:r>
              <a:rPr lang="en-GB"/>
              <a:t> des vues dans l’activité principale. </a:t>
            </a:r>
            <a:r>
              <a:rPr lang="en-GB"/>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Dernier détail à propos du client :</a:t>
            </a:r>
            <a:endParaRPr/>
          </a:p>
          <a:p>
            <a:pPr indent="-298450" lvl="0" marL="457200" rtl="0">
              <a:spcBef>
                <a:spcPts val="0"/>
              </a:spcBef>
              <a:spcAft>
                <a:spcPts val="0"/>
              </a:spcAft>
              <a:buSzPts val="1100"/>
              <a:buChar char="-"/>
            </a:pPr>
            <a:r>
              <a:rPr lang="en-GB"/>
              <a:t>Un </a:t>
            </a:r>
            <a:r>
              <a:rPr lang="en-GB">
                <a:solidFill>
                  <a:srgbClr val="FF0000"/>
                </a:solidFill>
              </a:rPr>
              <a:t>enregistreur de données</a:t>
            </a:r>
            <a:r>
              <a:rPr lang="en-GB"/>
              <a:t> permet à toute classe d’enregistrer un </a:t>
            </a:r>
            <a:r>
              <a:rPr lang="en-GB">
                <a:solidFill>
                  <a:srgbClr val="FF0000"/>
                </a:solidFill>
              </a:rPr>
              <a:t>événement anormal</a:t>
            </a:r>
            <a:r>
              <a:rPr lang="en-GB"/>
              <a:t> qui surviendrait sur le client. L’enregistrement est </a:t>
            </a:r>
            <a:r>
              <a:rPr lang="en-GB">
                <a:solidFill>
                  <a:srgbClr val="FF0000"/>
                </a:solidFill>
              </a:rPr>
              <a:t>disponible dans la mémoire externe</a:t>
            </a:r>
            <a:r>
              <a:rPr lang="en-GB"/>
              <a:t> de l’appareil Android.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 Prévenir accidents, succès: Système interprétation rapide et facile des données</a:t>
            </a:r>
            <a:endParaRPr/>
          </a:p>
          <a:p>
            <a:pPr indent="0" lvl="0" marL="0" rtl="0">
              <a:spcBef>
                <a:spcPts val="0"/>
              </a:spcBef>
              <a:spcAft>
                <a:spcPts val="0"/>
              </a:spcAft>
              <a:buNone/>
            </a:pPr>
            <a:r>
              <a:rPr lang="en-GB"/>
              <a:t>- Appel d’offres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L’interface offre à l’utilisateur d’entrer l’adresse IP du serveur, son nom d’utilisateur et son mot de passe.</a:t>
            </a:r>
            <a:endParaRPr/>
          </a:p>
          <a:p>
            <a:pPr indent="-298450" lvl="0" marL="457200" rtl="0">
              <a:spcBef>
                <a:spcPts val="0"/>
              </a:spcBef>
              <a:spcAft>
                <a:spcPts val="0"/>
              </a:spcAft>
              <a:buSzPts val="1100"/>
              <a:buChar char="-"/>
            </a:pPr>
            <a:r>
              <a:rPr lang="en-GB"/>
              <a:t>Les champs de texte sont conçus de sorte à ne permettre que des formats valides (entre autres pour l’adresse IP), avec une indication en cas d’erreur (champ non-rempli, champ invalide).</a:t>
            </a:r>
            <a:endParaRPr/>
          </a:p>
          <a:p>
            <a:pPr indent="-298450" lvl="0" marL="457200" rtl="0">
              <a:spcBef>
                <a:spcPts val="0"/>
              </a:spcBef>
              <a:spcAft>
                <a:spcPts val="0"/>
              </a:spcAft>
              <a:buSzPts val="1100"/>
              <a:buChar char="-"/>
            </a:pPr>
            <a:r>
              <a:rPr lang="en-GB"/>
              <a:t>Les boîtes à cocher au bas de l’interface servent à enregistrer les données entrées par l’usager pour une utilisation ultérieure de l’application. La possibilité d’enregistrer le mot de passe n’est disponible, logiquement, que si l’autre option est également cochée.</a:t>
            </a:r>
            <a:endParaRPr/>
          </a:p>
          <a:p>
            <a:pPr indent="-298450" lvl="0" marL="457200" rtl="0">
              <a:spcBef>
                <a:spcPts val="0"/>
              </a:spcBef>
              <a:spcAft>
                <a:spcPts val="0"/>
              </a:spcAft>
              <a:buSzPts val="1100"/>
              <a:buChar char="-"/>
            </a:pPr>
            <a:r>
              <a:rPr lang="en-GB"/>
              <a:t>L’écran d’accueil adapte son visuel à la taille de l’appareil utilisé, que ce soit un téléphone comme sur cette capture d’écran, ou une tablette. Ainsi, les marges et autres caractéristiques de la disposition sont conçues de sorte à respecter le Material Design, soit le langage de design spécifié par Google pour Android.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Le menu de navigation, tel que mentionné par Justine, permet de passer à travers les différents modules de télémétrie de façon simple et visuelle.</a:t>
            </a:r>
            <a:endParaRPr/>
          </a:p>
          <a:p>
            <a:pPr indent="-298450" lvl="0" marL="457200" rtl="0">
              <a:spcBef>
                <a:spcPts val="0"/>
              </a:spcBef>
              <a:spcAft>
                <a:spcPts val="0"/>
              </a:spcAft>
              <a:buSzPts val="1100"/>
              <a:buChar char="-"/>
            </a:pPr>
            <a:r>
              <a:rPr lang="en-GB"/>
              <a:t>Le nom des différents modules lus du fichier XML est indiqué dans chacune des cartes, ainsi que les sous-modules que ceux-ci contiennent, le cas échéant.</a:t>
            </a:r>
            <a:endParaRPr/>
          </a:p>
          <a:p>
            <a:pPr indent="-298450" lvl="0" marL="457200" rtl="0">
              <a:spcBef>
                <a:spcPts val="0"/>
              </a:spcBef>
              <a:spcAft>
                <a:spcPts val="0"/>
              </a:spcAft>
              <a:buSzPts val="1100"/>
              <a:buChar char="-"/>
            </a:pPr>
            <a:r>
              <a:rPr lang="en-GB"/>
              <a:t>Une image permet de visualiser rapidement les données contenues dans le module télémétrique, en plus de rendre l’interface plus agréable à l’oeil.</a:t>
            </a:r>
            <a:endParaRPr/>
          </a:p>
          <a:p>
            <a:pPr indent="-298450" lvl="0" marL="457200" rtl="0">
              <a:spcBef>
                <a:spcPts val="0"/>
              </a:spcBef>
              <a:spcAft>
                <a:spcPts val="0"/>
              </a:spcAft>
              <a:buSzPts val="1100"/>
              <a:buChar char="-"/>
            </a:pPr>
            <a:r>
              <a:rPr lang="en-GB"/>
              <a:t>Le bouton “View” permet d’accéder au module spécifique à chaque carte. Le tout est animé pour que ce soit visuellement plaisant, et peut être navigué en faisant dérouler la liste de cartes, si l’écran de l’appareil est petit ou s’il y a beaucoup de cartes.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Le menu d’application permet de naviguer aisément entre les différentes activités contenues dans l’application, notamment les modules télémétriques et le téléchargement de fichiers. Il permet aussi de changer le thème de l’application, et de se déconnecter (donc de ne plus recevoir de données du serveur et retourner à l’écran de connexion).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L’application intègre un thème sombre pour que les données soient lues plus facilement à l’intérieur, en plus du thème clair (blanc) pour l’extérieur. Ce thème, changé à partir du menu montré précédemment, va transformer les interfaces en teintes de gris plus foncées, avec des couleurs contrastantes pour les différentes informations pertinentes.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Notre application a la particularité intéressante d’être compatible visuellement avec une bonne variété d’appareils Android, incluant les téléphones. C’est une décision que nous avons prise, et qui nous a été utile lors du développement; elle évite de restreindre l’appareil utilisé pour visualiser les données. L’interface graphique s’adapte donc en fonction des caractéristiques de l’appareil. On aperçoit par exemple, sur la diapositive, que l’écran d’accueil offre une disposition plus centrale lorsque mis sur tablette, et que les vues affichant des données montrent deux colonnes sur téléphone, alors qu’il y en a 3 sur tablette.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Maintenant, en ce qui a trait aux différents modules de télémétrie offerts par l’application, voici celui qui est probablement le plus important : l’afficheur de données.</a:t>
            </a:r>
            <a:endParaRPr/>
          </a:p>
          <a:p>
            <a:pPr indent="0" lvl="0" marL="0">
              <a:spcBef>
                <a:spcPts val="0"/>
              </a:spcBef>
              <a:spcAft>
                <a:spcPts val="0"/>
              </a:spcAft>
              <a:buNone/>
            </a:pPr>
            <a:r>
              <a:rPr lang="en-GB"/>
              <a:t>Ce module affiche en temps réel des informations provenant de la fusée, retransmises par le serveur. Ces informations sont lues de manière brute à partir des messages OSC, pour ensuite être convertis correctement et offrir un affichage clair de la donnée et de ce qu’elle représente.</a:t>
            </a:r>
            <a:endParaRPr/>
          </a:p>
          <a:p>
            <a:pPr indent="0" lvl="0" marL="0">
              <a:spcBef>
                <a:spcPts val="0"/>
              </a:spcBef>
              <a:spcAft>
                <a:spcPts val="0"/>
              </a:spcAft>
              <a:buNone/>
            </a:pPr>
            <a:r>
              <a:rPr lang="en-GB"/>
              <a:t>Une donnée en rouge indique qu’elle excède les seuils prédéfinis dans le fichier XML fourni au client par le serveur; une donnée en vert est quant à elle “normale”.</a:t>
            </a:r>
            <a:endParaRPr/>
          </a:p>
          <a:p>
            <a:pPr indent="0" lvl="0" marL="0" rtl="0">
              <a:spcBef>
                <a:spcPts val="0"/>
              </a:spcBef>
              <a:spcAft>
                <a:spcPts val="0"/>
              </a:spcAft>
              <a:buNone/>
            </a:pPr>
            <a:r>
              <a:rPr lang="en-GB"/>
              <a:t>On voit que les données se présentent sous deux formes différentes: la plus grande est utilisée lorsqu’il y a peu de données à afficher dans la même section, et la plus petite à l’inverse.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Un autre module de l’application est l’outil de localisation, nommé “FindMe”. Ce module indique avec une flèche tri-dimensionnelle où se trouve la fusée dans l’espace, par rapport à l’appareil où s’exécute le client.</a:t>
            </a:r>
            <a:endParaRPr/>
          </a:p>
          <a:p>
            <a:pPr indent="0" lvl="0" marL="0" rtl="0">
              <a:spcBef>
                <a:spcPts val="0"/>
              </a:spcBef>
              <a:spcAft>
                <a:spcPts val="0"/>
              </a:spcAft>
              <a:buNone/>
            </a:pPr>
            <a:r>
              <a:rPr lang="en-GB"/>
              <a:t>La flèche utilise la localisation GPS de la fusée et de l’appareil pour s’orienter, mais également les capteurs de ce dernier : la flèche adapte son orientation en fonction de la rotation de l’appareil dans l’espace tri-dimensionnel, de manière à ce que la direction indiquée soit toujours juste, peu importe la façon dont est tenu l’appareil.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2. Systèmes à concevoir</a:t>
            </a:r>
            <a:endParaRPr/>
          </a:p>
          <a:p>
            <a:pPr indent="0" lvl="0" marL="0">
              <a:spcBef>
                <a:spcPts val="0"/>
              </a:spcBef>
              <a:spcAft>
                <a:spcPts val="0"/>
              </a:spcAft>
              <a:buNone/>
            </a:pPr>
            <a:r>
              <a:rPr lang="en-GB"/>
              <a:t>3. Approche de développement et de gestion de projet</a:t>
            </a:r>
            <a:endParaRPr/>
          </a:p>
          <a:p>
            <a:pPr indent="0" lvl="0" marL="0">
              <a:spcBef>
                <a:spcPts val="0"/>
              </a:spcBef>
              <a:spcAft>
                <a:spcPts val="0"/>
              </a:spcAft>
              <a:buNone/>
            </a:pPr>
            <a:r>
              <a:rPr lang="en-GB"/>
              <a:t>4. Ensuite, Détails des solutions proposées pour le serveur et le client </a:t>
            </a:r>
            <a:endParaRPr/>
          </a:p>
          <a:p>
            <a:pPr indent="0" lvl="0" marL="0">
              <a:spcBef>
                <a:spcPts val="0"/>
              </a:spcBef>
              <a:spcAft>
                <a:spcPts val="0"/>
              </a:spcAft>
              <a:buNone/>
            </a:pPr>
            <a:r>
              <a:rPr lang="en-GB"/>
              <a:t>5. Terminer, petite conclusion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29" name="Shape 6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Quoi de plus à faire avec le projet:</a:t>
            </a:r>
            <a:endParaRPr/>
          </a:p>
          <a:p>
            <a:pPr indent="-298450" lvl="0" marL="457200" rtl="0">
              <a:spcBef>
                <a:spcPts val="0"/>
              </a:spcBef>
              <a:spcAft>
                <a:spcPts val="0"/>
              </a:spcAft>
              <a:buSzPts val="1100"/>
              <a:buChar char="-"/>
            </a:pPr>
            <a:r>
              <a:rPr lang="en-GB"/>
              <a:t>Feedback avec le client pour ajouter des fonctionnalitées (plus de trucs COOL)</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2 systèmes</a:t>
            </a:r>
            <a:endParaRPr/>
          </a:p>
          <a:p>
            <a:pPr indent="0" lvl="0" marL="0" rtl="0">
              <a:spcBef>
                <a:spcPts val="0"/>
              </a:spcBef>
              <a:spcAft>
                <a:spcPts val="0"/>
              </a:spcAft>
              <a:buNone/>
            </a:pPr>
            <a:r>
              <a:rPr lang="en-GB"/>
              <a:t>- Serveur: Acheminer données générées par la fusée → plusieurs clients</a:t>
            </a:r>
            <a:endParaRPr/>
          </a:p>
          <a:p>
            <a:pPr indent="0" lvl="0" marL="0">
              <a:spcBef>
                <a:spcPts val="0"/>
              </a:spcBef>
              <a:spcAft>
                <a:spcPts val="0"/>
              </a:spcAft>
              <a:buNone/>
            </a:pPr>
            <a:r>
              <a:rPr lang="en-GB"/>
              <a:t>- Client: Afficher les données reçues</a:t>
            </a:r>
            <a:endParaRPr/>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Téléchargement de fichiers utiles: Fichiers pour la configuration du client, PDF de rapport de compétition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12570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588427"/>
            <a:ext cx="745763" cy="61102"/>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763267"/>
            <a:ext cx="7688100" cy="221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4230533"/>
            <a:ext cx="7688100" cy="7215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3" name="Shape 73"/>
        <p:cNvGrpSpPr/>
        <p:nvPr/>
      </p:nvGrpSpPr>
      <p:grpSpPr>
        <a:xfrm>
          <a:off x="0" y="0"/>
          <a:ext cx="0" cy="0"/>
          <a:chOff x="0" y="0"/>
          <a:chExt cx="0" cy="0"/>
        </a:xfrm>
      </p:grpSpPr>
      <p:sp>
        <p:nvSpPr>
          <p:cNvPr id="74" name="Shape 74"/>
          <p:cNvSpPr txBox="1"/>
          <p:nvPr>
            <p:ph idx="1" type="body"/>
          </p:nvPr>
        </p:nvSpPr>
        <p:spPr>
          <a:xfrm>
            <a:off x="724950" y="5830068"/>
            <a:ext cx="7697400" cy="614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5" name="Shape 7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6" name="Shape 76"/>
        <p:cNvGrpSpPr/>
        <p:nvPr/>
      </p:nvGrpSpPr>
      <p:grpSpPr>
        <a:xfrm>
          <a:off x="0" y="0"/>
          <a:ext cx="0" cy="0"/>
          <a:chOff x="0" y="0"/>
          <a:chExt cx="0" cy="0"/>
        </a:xfrm>
      </p:grpSpPr>
      <p:grpSp>
        <p:nvGrpSpPr>
          <p:cNvPr id="77" name="Shape 77"/>
          <p:cNvGrpSpPr/>
          <p:nvPr/>
        </p:nvGrpSpPr>
        <p:grpSpPr>
          <a:xfrm>
            <a:off x="830392" y="5558926"/>
            <a:ext cx="745763" cy="61102"/>
            <a:chOff x="4580561" y="2589004"/>
            <a:chExt cx="1064464" cy="25200"/>
          </a:xfrm>
        </p:grpSpPr>
        <p:sp>
          <p:nvSpPr>
            <p:cNvPr id="78" name="Shape 7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0" name="Shape 80"/>
          <p:cNvSpPr txBox="1"/>
          <p:nvPr>
            <p:ph type="title"/>
          </p:nvPr>
        </p:nvSpPr>
        <p:spPr>
          <a:xfrm>
            <a:off x="729450" y="978600"/>
            <a:ext cx="7688400" cy="165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p:txBody>
      </p:sp>
      <p:sp>
        <p:nvSpPr>
          <p:cNvPr id="81" name="Shape 81"/>
          <p:cNvSpPr txBox="1"/>
          <p:nvPr>
            <p:ph idx="1" type="body"/>
          </p:nvPr>
        </p:nvSpPr>
        <p:spPr>
          <a:xfrm>
            <a:off x="729450" y="3030517"/>
            <a:ext cx="7688400" cy="21072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82" name="Shape 8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3" name="Shape 83"/>
        <p:cNvGrpSpPr/>
        <p:nvPr/>
      </p:nvGrpSpPr>
      <p:grpSpPr>
        <a:xfrm>
          <a:off x="0" y="0"/>
          <a:ext cx="0" cy="0"/>
          <a:chOff x="0" y="0"/>
          <a:chExt cx="0" cy="0"/>
        </a:xfrm>
      </p:grpSpPr>
      <p:sp>
        <p:nvSpPr>
          <p:cNvPr id="84" name="Shape 8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85" name="Shape 85"/>
        <p:cNvGrpSpPr/>
        <p:nvPr/>
      </p:nvGrpSpPr>
      <p:grpSpPr>
        <a:xfrm>
          <a:off x="0" y="0"/>
          <a:ext cx="0" cy="0"/>
          <a:chOff x="0" y="0"/>
          <a:chExt cx="0" cy="0"/>
        </a:xfrm>
      </p:grpSpPr>
      <p:sp>
        <p:nvSpPr>
          <p:cNvPr id="86" name="Shape 8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Shape 87"/>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8" name="Shape 88"/>
          <p:cNvSpPr txBox="1"/>
          <p:nvPr>
            <p:ph idx="2" type="subTitle"/>
          </p:nvPr>
        </p:nvSpPr>
        <p:spPr>
          <a:xfrm>
            <a:off x="311700" y="6322500"/>
            <a:ext cx="3471300" cy="36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9" name="Shape 89"/>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90" name="Shape 90"/>
        <p:cNvGrpSpPr/>
        <p:nvPr/>
      </p:nvGrpSpPr>
      <p:grpSpPr>
        <a:xfrm>
          <a:off x="0" y="0"/>
          <a:ext cx="0" cy="0"/>
          <a:chOff x="0" y="0"/>
          <a:chExt cx="0" cy="0"/>
        </a:xfrm>
      </p:grpSpPr>
      <p:sp>
        <p:nvSpPr>
          <p:cNvPr id="91" name="Shape 91"/>
          <p:cNvSpPr/>
          <p:nvPr/>
        </p:nvSpPr>
        <p:spPr>
          <a:xfrm>
            <a:off x="4250800" y="-175"/>
            <a:ext cx="4893300" cy="6858000"/>
          </a:xfrm>
          <a:prstGeom prst="rect">
            <a:avLst/>
          </a:prstGeom>
          <a:solidFill>
            <a:srgbClr val="F3F3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93" name="Shape 93"/>
          <p:cNvSpPr txBox="1"/>
          <p:nvPr>
            <p:ph type="title"/>
          </p:nvPr>
        </p:nvSpPr>
        <p:spPr>
          <a:xfrm>
            <a:off x="69100" y="1644225"/>
            <a:ext cx="3973200" cy="19764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4" name="Shape 94"/>
          <p:cNvSpPr txBox="1"/>
          <p:nvPr>
            <p:ph idx="1" type="subTitle"/>
          </p:nvPr>
        </p:nvSpPr>
        <p:spPr>
          <a:xfrm>
            <a:off x="311700" y="6322500"/>
            <a:ext cx="3471300" cy="36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5" name="Shape 95"/>
          <p:cNvSpPr txBox="1"/>
          <p:nvPr>
            <p:ph idx="2" type="subTitle"/>
          </p:nvPr>
        </p:nvSpPr>
        <p:spPr>
          <a:xfrm>
            <a:off x="68950" y="3765850"/>
            <a:ext cx="3973200" cy="524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588427"/>
            <a:ext cx="745763" cy="61102"/>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Shape 2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588427"/>
            <a:ext cx="745763" cy="61102"/>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758200"/>
            <a:ext cx="76887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771833"/>
            <a:ext cx="76887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Shape 32"/>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588427"/>
            <a:ext cx="745763" cy="61102"/>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Shape 38"/>
          <p:cNvSpPr txBox="1"/>
          <p:nvPr>
            <p:ph idx="2" type="body"/>
          </p:nvPr>
        </p:nvSpPr>
        <p:spPr>
          <a:xfrm>
            <a:off x="4643604"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Shape 3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588427"/>
            <a:ext cx="745763" cy="61102"/>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1">
    <p:spTree>
      <p:nvGrpSpPr>
        <p:cNvPr id="47" name="Shape 47"/>
        <p:cNvGrpSpPr/>
        <p:nvPr/>
      </p:nvGrpSpPr>
      <p:grpSpPr>
        <a:xfrm>
          <a:off x="0" y="0"/>
          <a:ext cx="0" cy="0"/>
          <a:chOff x="0" y="0"/>
          <a:chExt cx="0" cy="0"/>
        </a:xfrm>
      </p:grpSpPr>
      <p:sp>
        <p:nvSpPr>
          <p:cNvPr id="48" name="Shape 48"/>
          <p:cNvSpPr txBox="1"/>
          <p:nvPr>
            <p:ph type="title"/>
          </p:nvPr>
        </p:nvSpPr>
        <p:spPr>
          <a:xfrm>
            <a:off x="311700" y="2568760"/>
            <a:ext cx="8520600" cy="1720500"/>
          </a:xfrm>
          <a:prstGeom prst="rect">
            <a:avLst/>
          </a:prstGeom>
        </p:spPr>
        <p:txBody>
          <a:bodyPr anchorCtr="0" anchor="t" bIns="91425" lIns="91425" spcFirstLastPara="1" rIns="91425" wrap="square" tIns="91425"/>
          <a:lstStyle>
            <a:lvl1pPr lvl="0" algn="ctr">
              <a:spcBef>
                <a:spcPts val="0"/>
              </a:spcBef>
              <a:spcAft>
                <a:spcPts val="0"/>
              </a:spcAft>
              <a:buNone/>
              <a:defRPr sz="4800"/>
            </a:lvl1pPr>
            <a:lvl2pPr lvl="1" algn="ctr">
              <a:spcBef>
                <a:spcPts val="0"/>
              </a:spcBef>
              <a:spcAft>
                <a:spcPts val="0"/>
              </a:spcAft>
              <a:buNone/>
              <a:defRPr sz="3600"/>
            </a:lvl2pPr>
            <a:lvl3pPr lvl="2" algn="ctr">
              <a:spcBef>
                <a:spcPts val="0"/>
              </a:spcBef>
              <a:spcAft>
                <a:spcPts val="0"/>
              </a:spcAft>
              <a:buNone/>
              <a:defRPr sz="3600"/>
            </a:lvl3pPr>
            <a:lvl4pPr lvl="3" algn="ctr">
              <a:spcBef>
                <a:spcPts val="0"/>
              </a:spcBef>
              <a:spcAft>
                <a:spcPts val="0"/>
              </a:spcAft>
              <a:buNone/>
              <a:defRPr sz="3600"/>
            </a:lvl4pPr>
            <a:lvl5pPr lvl="4" algn="ctr">
              <a:spcBef>
                <a:spcPts val="0"/>
              </a:spcBef>
              <a:spcAft>
                <a:spcPts val="0"/>
              </a:spcAft>
              <a:buNone/>
              <a:defRPr sz="3600"/>
            </a:lvl5pPr>
            <a:lvl6pPr lvl="5" algn="ctr">
              <a:spcBef>
                <a:spcPts val="0"/>
              </a:spcBef>
              <a:spcAft>
                <a:spcPts val="0"/>
              </a:spcAft>
              <a:buNone/>
              <a:defRPr sz="3600"/>
            </a:lvl6pPr>
            <a:lvl7pPr lvl="6" algn="ctr">
              <a:spcBef>
                <a:spcPts val="0"/>
              </a:spcBef>
              <a:spcAft>
                <a:spcPts val="0"/>
              </a:spcAft>
              <a:buNone/>
              <a:defRPr sz="3600"/>
            </a:lvl7pPr>
            <a:lvl8pPr lvl="7" algn="ctr">
              <a:spcBef>
                <a:spcPts val="0"/>
              </a:spcBef>
              <a:spcAft>
                <a:spcPts val="0"/>
              </a:spcAft>
              <a:buNone/>
              <a:defRPr sz="3600"/>
            </a:lvl8pPr>
            <a:lvl9pPr lvl="8" algn="ctr">
              <a:spcBef>
                <a:spcPts val="0"/>
              </a:spcBef>
              <a:spcAft>
                <a:spcPts val="0"/>
              </a:spcAft>
              <a:buNone/>
              <a:defRPr sz="3600"/>
            </a:lvl9pPr>
          </a:lstStyle>
          <a:p/>
        </p:txBody>
      </p:sp>
      <p:sp>
        <p:nvSpPr>
          <p:cNvPr id="49" name="Shape 4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0" name="Shape 50"/>
        <p:cNvGrpSpPr/>
        <p:nvPr/>
      </p:nvGrpSpPr>
      <p:grpSpPr>
        <a:xfrm>
          <a:off x="0" y="0"/>
          <a:ext cx="0" cy="0"/>
          <a:chOff x="0" y="0"/>
          <a:chExt cx="0" cy="0"/>
        </a:xfrm>
      </p:grpSpPr>
      <p:sp>
        <p:nvSpPr>
          <p:cNvPr id="51" name="Shape 51"/>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2" name="Shape 52"/>
          <p:cNvGrpSpPr/>
          <p:nvPr/>
        </p:nvGrpSpPr>
        <p:grpSpPr>
          <a:xfrm>
            <a:off x="830392" y="1588427"/>
            <a:ext cx="745763" cy="61102"/>
            <a:chOff x="4580561" y="2589004"/>
            <a:chExt cx="1064464" cy="25200"/>
          </a:xfrm>
        </p:grpSpPr>
        <p:sp>
          <p:nvSpPr>
            <p:cNvPr id="53" name="Shape 5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5" name="Shape 55"/>
          <p:cNvSpPr txBox="1"/>
          <p:nvPr>
            <p:ph type="title"/>
          </p:nvPr>
        </p:nvSpPr>
        <p:spPr>
          <a:xfrm>
            <a:off x="730000" y="1758200"/>
            <a:ext cx="3300900" cy="18420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Shape 56"/>
          <p:cNvSpPr txBox="1"/>
          <p:nvPr>
            <p:ph idx="1" type="body"/>
          </p:nvPr>
        </p:nvSpPr>
        <p:spPr>
          <a:xfrm>
            <a:off x="721225" y="3708967"/>
            <a:ext cx="3300900" cy="2130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7" name="Shape 5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8" name="Shape 58"/>
        <p:cNvGrpSpPr/>
        <p:nvPr/>
      </p:nvGrpSpPr>
      <p:grpSpPr>
        <a:xfrm>
          <a:off x="0" y="0"/>
          <a:ext cx="0" cy="0"/>
          <a:chOff x="0" y="0"/>
          <a:chExt cx="0" cy="0"/>
        </a:xfrm>
      </p:grpSpPr>
      <p:grpSp>
        <p:nvGrpSpPr>
          <p:cNvPr id="59" name="Shape 59"/>
          <p:cNvGrpSpPr/>
          <p:nvPr/>
        </p:nvGrpSpPr>
        <p:grpSpPr>
          <a:xfrm>
            <a:off x="830392" y="5558926"/>
            <a:ext cx="745763" cy="61102"/>
            <a:chOff x="4580561" y="2589004"/>
            <a:chExt cx="1064464" cy="25200"/>
          </a:xfrm>
        </p:grpSpPr>
        <p:sp>
          <p:nvSpPr>
            <p:cNvPr id="60" name="Shape 6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2" name="Shape 62"/>
          <p:cNvSpPr txBox="1"/>
          <p:nvPr>
            <p:ph type="title"/>
          </p:nvPr>
        </p:nvSpPr>
        <p:spPr>
          <a:xfrm>
            <a:off x="729450" y="1152400"/>
            <a:ext cx="7021200" cy="39801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3" name="Shape 6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4" name="Shape 64"/>
        <p:cNvGrpSpPr/>
        <p:nvPr/>
      </p:nvGrpSpPr>
      <p:grpSpPr>
        <a:xfrm>
          <a:off x="0" y="0"/>
          <a:ext cx="0" cy="0"/>
          <a:chOff x="0" y="0"/>
          <a:chExt cx="0" cy="0"/>
        </a:xfrm>
      </p:grpSpPr>
      <p:sp>
        <p:nvSpPr>
          <p:cNvPr id="65" name="Shape 65"/>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6" name="Shape 66"/>
          <p:cNvGrpSpPr/>
          <p:nvPr/>
        </p:nvGrpSpPr>
        <p:grpSpPr>
          <a:xfrm>
            <a:off x="830392" y="1588427"/>
            <a:ext cx="745763" cy="61102"/>
            <a:chOff x="4580561" y="2589004"/>
            <a:chExt cx="1064464" cy="25200"/>
          </a:xfrm>
        </p:grpSpPr>
        <p:sp>
          <p:nvSpPr>
            <p:cNvPr id="67" name="Shape 6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9" name="Shape 69"/>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0" name="Shape 70"/>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1" name="Shape 71"/>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2" name="Shape 7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10.png"/><Relationship Id="rId5"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0.png"/><Relationship Id="rId9" Type="http://schemas.openxmlformats.org/officeDocument/2006/relationships/image" Target="../media/image39.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idx="1" type="subTitle"/>
          </p:nvPr>
        </p:nvSpPr>
        <p:spPr>
          <a:xfrm>
            <a:off x="235500" y="4223446"/>
            <a:ext cx="8520600" cy="105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INF3995</a:t>
            </a:r>
            <a:endParaRPr/>
          </a:p>
          <a:p>
            <a:pPr indent="0" lvl="0" marL="0" rtl="0">
              <a:spcBef>
                <a:spcPts val="0"/>
              </a:spcBef>
              <a:spcAft>
                <a:spcPts val="0"/>
              </a:spcAft>
              <a:buNone/>
            </a:pPr>
            <a:r>
              <a:rPr lang="en-GB"/>
              <a:t>Projet de conception d’un système informatique</a:t>
            </a:r>
            <a:endParaRPr/>
          </a:p>
        </p:txBody>
      </p:sp>
      <p:sp>
        <p:nvSpPr>
          <p:cNvPr id="101" name="Shape 101"/>
          <p:cNvSpPr txBox="1"/>
          <p:nvPr>
            <p:ph type="ctrTitle"/>
          </p:nvPr>
        </p:nvSpPr>
        <p:spPr>
          <a:xfrm>
            <a:off x="185400" y="2057975"/>
            <a:ext cx="8773200" cy="216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4600"/>
              <a:t>Conception d’un système mobile de télémétrie en temps réel</a:t>
            </a:r>
            <a:endParaRPr sz="4600"/>
          </a:p>
        </p:txBody>
      </p:sp>
      <p:sp>
        <p:nvSpPr>
          <p:cNvPr id="102" name="Shape 102"/>
          <p:cNvSpPr txBox="1"/>
          <p:nvPr/>
        </p:nvSpPr>
        <p:spPr>
          <a:xfrm>
            <a:off x="185388" y="5909375"/>
            <a:ext cx="2073000" cy="815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latin typeface="Lato"/>
                <a:ea typeface="Lato"/>
                <a:cs typeface="Lato"/>
                <a:sym typeface="Lato"/>
              </a:rPr>
              <a:t>Charles Hosson</a:t>
            </a:r>
            <a:endParaRPr>
              <a:latin typeface="Lato"/>
              <a:ea typeface="Lato"/>
              <a:cs typeface="Lato"/>
              <a:sym typeface="Lato"/>
            </a:endParaRPr>
          </a:p>
          <a:p>
            <a:pPr indent="0" lvl="0" marL="0" rtl="0">
              <a:spcBef>
                <a:spcPts val="0"/>
              </a:spcBef>
              <a:spcAft>
                <a:spcPts val="0"/>
              </a:spcAft>
              <a:buClr>
                <a:schemeClr val="dk1"/>
              </a:buClr>
              <a:buSzPts val="1100"/>
              <a:buFont typeface="Arial"/>
              <a:buNone/>
            </a:pPr>
            <a:r>
              <a:rPr lang="en-GB">
                <a:latin typeface="Lato"/>
                <a:ea typeface="Lato"/>
                <a:cs typeface="Lato"/>
                <a:sym typeface="Lato"/>
              </a:rPr>
              <a:t>Erica Bugden</a:t>
            </a:r>
            <a:endParaRPr>
              <a:latin typeface="Lato"/>
              <a:ea typeface="Lato"/>
              <a:cs typeface="Lato"/>
              <a:sym typeface="Lato"/>
            </a:endParaRPr>
          </a:p>
          <a:p>
            <a:pPr indent="0" lvl="0" marL="0" rtl="0">
              <a:spcBef>
                <a:spcPts val="0"/>
              </a:spcBef>
              <a:spcAft>
                <a:spcPts val="0"/>
              </a:spcAft>
              <a:buClr>
                <a:schemeClr val="dk1"/>
              </a:buClr>
              <a:buSzPts val="1100"/>
              <a:buFont typeface="Arial"/>
              <a:buNone/>
            </a:pPr>
            <a:r>
              <a:rPr lang="en-GB">
                <a:latin typeface="Lato"/>
                <a:ea typeface="Lato"/>
                <a:cs typeface="Lato"/>
                <a:sym typeface="Lato"/>
              </a:rPr>
              <a:t>Fabrice Charbonneau</a:t>
            </a:r>
            <a:endParaRPr>
              <a:latin typeface="Lato"/>
              <a:ea typeface="Lato"/>
              <a:cs typeface="Lato"/>
              <a:sym typeface="Lato"/>
            </a:endParaRPr>
          </a:p>
        </p:txBody>
      </p:sp>
      <p:sp>
        <p:nvSpPr>
          <p:cNvPr id="103" name="Shape 103"/>
          <p:cNvSpPr txBox="1"/>
          <p:nvPr/>
        </p:nvSpPr>
        <p:spPr>
          <a:xfrm>
            <a:off x="2090725" y="5909375"/>
            <a:ext cx="2073000" cy="815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latin typeface="Lato"/>
                <a:ea typeface="Lato"/>
                <a:cs typeface="Lato"/>
                <a:sym typeface="Lato"/>
              </a:rPr>
              <a:t>Félix Boulet</a:t>
            </a:r>
            <a:endParaRPr>
              <a:latin typeface="Lato"/>
              <a:ea typeface="Lato"/>
              <a:cs typeface="Lato"/>
              <a:sym typeface="Lato"/>
            </a:endParaRPr>
          </a:p>
          <a:p>
            <a:pPr indent="0" lvl="0" marL="0" rtl="0">
              <a:spcBef>
                <a:spcPts val="0"/>
              </a:spcBef>
              <a:spcAft>
                <a:spcPts val="0"/>
              </a:spcAft>
              <a:buClr>
                <a:schemeClr val="dk1"/>
              </a:buClr>
              <a:buSzPts val="1100"/>
              <a:buFont typeface="Arial"/>
              <a:buNone/>
            </a:pPr>
            <a:r>
              <a:rPr lang="en-GB">
                <a:latin typeface="Lato"/>
                <a:ea typeface="Lato"/>
                <a:cs typeface="Lato"/>
                <a:sym typeface="Lato"/>
              </a:rPr>
              <a:t>Justine Pepin</a:t>
            </a:r>
            <a:endParaRPr>
              <a:latin typeface="Lato"/>
              <a:ea typeface="Lato"/>
              <a:cs typeface="Lato"/>
              <a:sym typeface="Lato"/>
            </a:endParaRPr>
          </a:p>
          <a:p>
            <a:pPr indent="0" lvl="0" marL="0" rtl="0">
              <a:spcBef>
                <a:spcPts val="0"/>
              </a:spcBef>
              <a:spcAft>
                <a:spcPts val="0"/>
              </a:spcAft>
              <a:buClr>
                <a:schemeClr val="dk1"/>
              </a:buClr>
              <a:buSzPts val="1100"/>
              <a:buFont typeface="Arial"/>
              <a:buNone/>
            </a:pPr>
            <a:r>
              <a:rPr lang="en-GB">
                <a:latin typeface="Lato"/>
                <a:ea typeface="Lato"/>
                <a:cs typeface="Lato"/>
                <a:sym typeface="Lato"/>
              </a:rPr>
              <a:t>Patrick Richer St-Onge</a:t>
            </a:r>
            <a:endParaRPr>
              <a:latin typeface="Lato"/>
              <a:ea typeface="Lato"/>
              <a:cs typeface="Lato"/>
              <a:sym typeface="Lato"/>
            </a:endParaRPr>
          </a:p>
        </p:txBody>
      </p:sp>
      <p:sp>
        <p:nvSpPr>
          <p:cNvPr id="104" name="Shape 104"/>
          <p:cNvSpPr txBox="1"/>
          <p:nvPr/>
        </p:nvSpPr>
        <p:spPr>
          <a:xfrm>
            <a:off x="7989800" y="6377675"/>
            <a:ext cx="10380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Équipe #3</a:t>
            </a:r>
            <a:endParaRPr>
              <a:latin typeface="Lato"/>
              <a:ea typeface="Lato"/>
              <a:cs typeface="Lato"/>
              <a:sym typeface="Lato"/>
            </a:endParaRPr>
          </a:p>
        </p:txBody>
      </p:sp>
      <p:pic>
        <p:nvPicPr>
          <p:cNvPr id="105" name="Shape 105"/>
          <p:cNvPicPr preferRelativeResize="0"/>
          <p:nvPr/>
        </p:nvPicPr>
        <p:blipFill>
          <a:blip r:embed="rId3">
            <a:alphaModFix/>
          </a:blip>
          <a:stretch>
            <a:fillRect/>
          </a:stretch>
        </p:blipFill>
        <p:spPr>
          <a:xfrm>
            <a:off x="6667749" y="130301"/>
            <a:ext cx="2223650" cy="1056899"/>
          </a:xfrm>
          <a:prstGeom prst="rect">
            <a:avLst/>
          </a:prstGeom>
          <a:noFill/>
          <a:ln>
            <a:noFill/>
          </a:ln>
        </p:spPr>
      </p:pic>
      <p:pic>
        <p:nvPicPr>
          <p:cNvPr id="106" name="Shape 106"/>
          <p:cNvPicPr preferRelativeResize="0"/>
          <p:nvPr/>
        </p:nvPicPr>
        <p:blipFill>
          <a:blip r:embed="rId4">
            <a:alphaModFix/>
          </a:blip>
          <a:stretch>
            <a:fillRect/>
          </a:stretch>
        </p:blipFill>
        <p:spPr>
          <a:xfrm>
            <a:off x="116900" y="166452"/>
            <a:ext cx="3124821" cy="1056902"/>
          </a:xfrm>
          <a:prstGeom prst="rect">
            <a:avLst/>
          </a:prstGeom>
          <a:noFill/>
          <a:ln>
            <a:noFill/>
          </a:ln>
        </p:spPr>
      </p:pic>
      <p:sp>
        <p:nvSpPr>
          <p:cNvPr id="107" name="Shape 107"/>
          <p:cNvSpPr/>
          <p:nvPr/>
        </p:nvSpPr>
        <p:spPr>
          <a:xfrm>
            <a:off x="664350" y="1533575"/>
            <a:ext cx="1619700" cy="347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7F0000"/>
                </a:solidFill>
              </a:rPr>
              <a:t>Serveur : Modes de fonctionnement</a:t>
            </a:r>
            <a:endParaRPr sz="3000">
              <a:solidFill>
                <a:srgbClr val="7F0000"/>
              </a:solidFill>
            </a:endParaRPr>
          </a:p>
        </p:txBody>
      </p:sp>
      <p:sp>
        <p:nvSpPr>
          <p:cNvPr id="207" name="Shape 207"/>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08" name="Shape 208"/>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Erica Bugden</a:t>
            </a:r>
            <a:endParaRPr/>
          </a:p>
        </p:txBody>
      </p:sp>
      <p:sp>
        <p:nvSpPr>
          <p:cNvPr id="209" name="Shape 209"/>
          <p:cNvSpPr/>
          <p:nvPr/>
        </p:nvSpPr>
        <p:spPr>
          <a:xfrm>
            <a:off x="4356038" y="3464175"/>
            <a:ext cx="884100" cy="7635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10" name="Shape 210"/>
          <p:cNvCxnSpPr/>
          <p:nvPr/>
        </p:nvCxnSpPr>
        <p:spPr>
          <a:xfrm flipH="1" rot="10800000">
            <a:off x="2836775" y="3864825"/>
            <a:ext cx="960300" cy="7800"/>
          </a:xfrm>
          <a:prstGeom prst="straightConnector1">
            <a:avLst/>
          </a:prstGeom>
          <a:noFill/>
          <a:ln cap="flat" cmpd="sng" w="38100">
            <a:solidFill>
              <a:schemeClr val="dk2"/>
            </a:solidFill>
            <a:prstDash val="solid"/>
            <a:round/>
            <a:headEnd len="med" w="med" type="none"/>
            <a:tailEnd len="med" w="med" type="triangle"/>
          </a:ln>
        </p:spPr>
      </p:cxnSp>
      <p:sp>
        <p:nvSpPr>
          <p:cNvPr id="211" name="Shape 211"/>
          <p:cNvSpPr txBox="1"/>
          <p:nvPr/>
        </p:nvSpPr>
        <p:spPr>
          <a:xfrm>
            <a:off x="903350" y="5128900"/>
            <a:ext cx="14946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PCB</a:t>
            </a:r>
            <a:endParaRPr b="1" sz="1800">
              <a:latin typeface="Lato"/>
              <a:ea typeface="Lato"/>
              <a:cs typeface="Lato"/>
              <a:sym typeface="Lato"/>
            </a:endParaRPr>
          </a:p>
          <a:p>
            <a:pPr indent="0" lvl="0" marL="0" rtl="0" algn="ctr">
              <a:spcBef>
                <a:spcPts val="0"/>
              </a:spcBef>
              <a:spcAft>
                <a:spcPts val="0"/>
              </a:spcAft>
              <a:buNone/>
            </a:pPr>
            <a:r>
              <a:rPr b="1" lang="en-GB" sz="1800">
                <a:latin typeface="Lato"/>
                <a:ea typeface="Lato"/>
                <a:cs typeface="Lato"/>
                <a:sym typeface="Lato"/>
              </a:rPr>
              <a:t>Avionique</a:t>
            </a:r>
            <a:endParaRPr b="1" sz="1800">
              <a:latin typeface="Lato"/>
              <a:ea typeface="Lato"/>
              <a:cs typeface="Lato"/>
              <a:sym typeface="Lato"/>
            </a:endParaRPr>
          </a:p>
        </p:txBody>
      </p:sp>
      <p:sp>
        <p:nvSpPr>
          <p:cNvPr id="212" name="Shape 212"/>
          <p:cNvSpPr txBox="1"/>
          <p:nvPr/>
        </p:nvSpPr>
        <p:spPr>
          <a:xfrm>
            <a:off x="4143575" y="5248300"/>
            <a:ext cx="1422300" cy="4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Serveur</a:t>
            </a:r>
            <a:endParaRPr b="1" sz="1800">
              <a:latin typeface="Lato"/>
              <a:ea typeface="Lato"/>
              <a:cs typeface="Lato"/>
              <a:sym typeface="Lato"/>
            </a:endParaRPr>
          </a:p>
        </p:txBody>
      </p:sp>
      <p:sp>
        <p:nvSpPr>
          <p:cNvPr id="213" name="Shape 213"/>
          <p:cNvSpPr txBox="1"/>
          <p:nvPr/>
        </p:nvSpPr>
        <p:spPr>
          <a:xfrm>
            <a:off x="6741225" y="5248300"/>
            <a:ext cx="17112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Client</a:t>
            </a:r>
            <a:endParaRPr b="1" sz="1800">
              <a:latin typeface="Lato"/>
              <a:ea typeface="Lato"/>
              <a:cs typeface="Lato"/>
              <a:sym typeface="Lato"/>
            </a:endParaRPr>
          </a:p>
        </p:txBody>
      </p:sp>
      <p:pic>
        <p:nvPicPr>
          <p:cNvPr id="214" name="Shape 214"/>
          <p:cNvPicPr preferRelativeResize="0"/>
          <p:nvPr/>
        </p:nvPicPr>
        <p:blipFill>
          <a:blip r:embed="rId4">
            <a:alphaModFix/>
          </a:blip>
          <a:stretch>
            <a:fillRect/>
          </a:stretch>
        </p:blipFill>
        <p:spPr>
          <a:xfrm>
            <a:off x="3942425" y="3124178"/>
            <a:ext cx="1711313" cy="1467200"/>
          </a:xfrm>
          <a:prstGeom prst="rect">
            <a:avLst/>
          </a:prstGeom>
          <a:noFill/>
          <a:ln>
            <a:noFill/>
          </a:ln>
        </p:spPr>
      </p:pic>
      <p:cxnSp>
        <p:nvCxnSpPr>
          <p:cNvPr id="215" name="Shape 215"/>
          <p:cNvCxnSpPr/>
          <p:nvPr/>
        </p:nvCxnSpPr>
        <p:spPr>
          <a:xfrm flipH="1" rot="10800000">
            <a:off x="5799112" y="3842025"/>
            <a:ext cx="960300" cy="7800"/>
          </a:xfrm>
          <a:prstGeom prst="straightConnector1">
            <a:avLst/>
          </a:prstGeom>
          <a:noFill/>
          <a:ln cap="flat" cmpd="sng" w="38100">
            <a:solidFill>
              <a:schemeClr val="dk2"/>
            </a:solidFill>
            <a:prstDash val="solid"/>
            <a:round/>
            <a:headEnd len="med" w="med" type="none"/>
            <a:tailEnd len="med" w="med" type="triangle"/>
          </a:ln>
        </p:spPr>
      </p:cxnSp>
      <p:sp>
        <p:nvSpPr>
          <p:cNvPr id="216" name="Shape 216"/>
          <p:cNvSpPr txBox="1"/>
          <p:nvPr/>
        </p:nvSpPr>
        <p:spPr>
          <a:xfrm>
            <a:off x="408850" y="1460800"/>
            <a:ext cx="7347300" cy="85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400">
                <a:solidFill>
                  <a:srgbClr val="666666"/>
                </a:solidFill>
                <a:latin typeface="Lato"/>
                <a:ea typeface="Lato"/>
                <a:cs typeface="Lato"/>
                <a:sym typeface="Lato"/>
              </a:rPr>
              <a:t>1. Sériel</a:t>
            </a:r>
            <a:endParaRPr b="1" sz="2400">
              <a:solidFill>
                <a:srgbClr val="666666"/>
              </a:solidFill>
              <a:latin typeface="Lato"/>
              <a:ea typeface="Lato"/>
              <a:cs typeface="Lato"/>
              <a:sym typeface="Lato"/>
            </a:endParaRPr>
          </a:p>
          <a:p>
            <a:pPr indent="0" lvl="0" marL="0">
              <a:spcBef>
                <a:spcPts val="0"/>
              </a:spcBef>
              <a:spcAft>
                <a:spcPts val="0"/>
              </a:spcAft>
              <a:buNone/>
            </a:pPr>
            <a:r>
              <a:rPr lang="en-GB" sz="2400">
                <a:solidFill>
                  <a:srgbClr val="666666"/>
                </a:solidFill>
                <a:latin typeface="Lato"/>
                <a:ea typeface="Lato"/>
                <a:cs typeface="Lato"/>
                <a:sym typeface="Lato"/>
              </a:rPr>
              <a:t>	Source de données : PCB</a:t>
            </a:r>
            <a:endParaRPr sz="2400">
              <a:solidFill>
                <a:srgbClr val="666666"/>
              </a:solidFill>
              <a:latin typeface="Lato"/>
              <a:ea typeface="Lato"/>
              <a:cs typeface="Lato"/>
              <a:sym typeface="Lato"/>
            </a:endParaRPr>
          </a:p>
        </p:txBody>
      </p:sp>
      <p:pic>
        <p:nvPicPr>
          <p:cNvPr id="217" name="Shape 217"/>
          <p:cNvPicPr preferRelativeResize="0"/>
          <p:nvPr/>
        </p:nvPicPr>
        <p:blipFill>
          <a:blip r:embed="rId5">
            <a:alphaModFix/>
          </a:blip>
          <a:stretch>
            <a:fillRect/>
          </a:stretch>
        </p:blipFill>
        <p:spPr>
          <a:xfrm>
            <a:off x="691575" y="3056308"/>
            <a:ext cx="1918150" cy="1624846"/>
          </a:xfrm>
          <a:prstGeom prst="rect">
            <a:avLst/>
          </a:prstGeom>
          <a:noFill/>
          <a:ln>
            <a:noFill/>
          </a:ln>
        </p:spPr>
      </p:pic>
      <p:pic>
        <p:nvPicPr>
          <p:cNvPr id="218" name="Shape 218"/>
          <p:cNvPicPr preferRelativeResize="0"/>
          <p:nvPr/>
        </p:nvPicPr>
        <p:blipFill>
          <a:blip r:embed="rId6">
            <a:alphaModFix/>
          </a:blip>
          <a:stretch>
            <a:fillRect/>
          </a:stretch>
        </p:blipFill>
        <p:spPr>
          <a:xfrm>
            <a:off x="6713175" y="2317892"/>
            <a:ext cx="1767308" cy="2433709"/>
          </a:xfrm>
          <a:prstGeom prst="rect">
            <a:avLst/>
          </a:prstGeom>
          <a:noFill/>
          <a:ln>
            <a:noFill/>
          </a:ln>
        </p:spPr>
      </p:pic>
      <p:sp>
        <p:nvSpPr>
          <p:cNvPr id="219" name="Shape 219"/>
          <p:cNvSpPr txBox="1"/>
          <p:nvPr>
            <p:ph idx="1" type="body"/>
          </p:nvPr>
        </p:nvSpPr>
        <p:spPr>
          <a:xfrm>
            <a:off x="4695700" y="6322500"/>
            <a:ext cx="3471300" cy="36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Image(s): Oronos, commons.wikimedia.org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7F0000"/>
                </a:solidFill>
              </a:rPr>
              <a:t>Serveur : Modes de fonctionnement</a:t>
            </a:r>
            <a:endParaRPr sz="3000">
              <a:solidFill>
                <a:srgbClr val="7F0000"/>
              </a:solidFill>
            </a:endParaRPr>
          </a:p>
        </p:txBody>
      </p:sp>
      <p:sp>
        <p:nvSpPr>
          <p:cNvPr id="225" name="Shape 225"/>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26" name="Shape 226"/>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Erica Bugden</a:t>
            </a:r>
            <a:endParaRPr/>
          </a:p>
        </p:txBody>
      </p:sp>
      <p:sp>
        <p:nvSpPr>
          <p:cNvPr id="227" name="Shape 227"/>
          <p:cNvSpPr/>
          <p:nvPr/>
        </p:nvSpPr>
        <p:spPr>
          <a:xfrm>
            <a:off x="4181975" y="3502025"/>
            <a:ext cx="884100" cy="7635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28" name="Shape 228"/>
          <p:cNvCxnSpPr/>
          <p:nvPr/>
        </p:nvCxnSpPr>
        <p:spPr>
          <a:xfrm flipH="1" rot="10800000">
            <a:off x="2662712" y="3902675"/>
            <a:ext cx="960300" cy="7800"/>
          </a:xfrm>
          <a:prstGeom prst="straightConnector1">
            <a:avLst/>
          </a:prstGeom>
          <a:noFill/>
          <a:ln cap="flat" cmpd="sng" w="38100">
            <a:solidFill>
              <a:schemeClr val="dk2"/>
            </a:solidFill>
            <a:prstDash val="solid"/>
            <a:round/>
            <a:headEnd len="med" w="med" type="none"/>
            <a:tailEnd len="med" w="med" type="triangle"/>
          </a:ln>
        </p:spPr>
      </p:cxnSp>
      <p:sp>
        <p:nvSpPr>
          <p:cNvPr id="229" name="Shape 229"/>
          <p:cNvSpPr txBox="1"/>
          <p:nvPr/>
        </p:nvSpPr>
        <p:spPr>
          <a:xfrm>
            <a:off x="908813" y="5244450"/>
            <a:ext cx="14946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Fichier CSV</a:t>
            </a:r>
            <a:endParaRPr b="1" sz="1800">
              <a:latin typeface="Lato"/>
              <a:ea typeface="Lato"/>
              <a:cs typeface="Lato"/>
              <a:sym typeface="Lato"/>
            </a:endParaRPr>
          </a:p>
        </p:txBody>
      </p:sp>
      <p:sp>
        <p:nvSpPr>
          <p:cNvPr id="230" name="Shape 230"/>
          <p:cNvSpPr txBox="1"/>
          <p:nvPr/>
        </p:nvSpPr>
        <p:spPr>
          <a:xfrm>
            <a:off x="3969513" y="5286150"/>
            <a:ext cx="1422300" cy="4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Serveur</a:t>
            </a:r>
            <a:endParaRPr b="1" sz="1800">
              <a:latin typeface="Lato"/>
              <a:ea typeface="Lato"/>
              <a:cs typeface="Lato"/>
              <a:sym typeface="Lato"/>
            </a:endParaRPr>
          </a:p>
        </p:txBody>
      </p:sp>
      <p:sp>
        <p:nvSpPr>
          <p:cNvPr id="231" name="Shape 231"/>
          <p:cNvSpPr txBox="1"/>
          <p:nvPr/>
        </p:nvSpPr>
        <p:spPr>
          <a:xfrm>
            <a:off x="6567163" y="5286150"/>
            <a:ext cx="17112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Client</a:t>
            </a:r>
            <a:endParaRPr b="1" sz="1800">
              <a:latin typeface="Lato"/>
              <a:ea typeface="Lato"/>
              <a:cs typeface="Lato"/>
              <a:sym typeface="Lato"/>
            </a:endParaRPr>
          </a:p>
        </p:txBody>
      </p:sp>
      <p:pic>
        <p:nvPicPr>
          <p:cNvPr id="232" name="Shape 232"/>
          <p:cNvPicPr preferRelativeResize="0"/>
          <p:nvPr/>
        </p:nvPicPr>
        <p:blipFill>
          <a:blip r:embed="rId3">
            <a:alphaModFix/>
          </a:blip>
          <a:stretch>
            <a:fillRect/>
          </a:stretch>
        </p:blipFill>
        <p:spPr>
          <a:xfrm>
            <a:off x="3768363" y="3162028"/>
            <a:ext cx="1711313" cy="1467200"/>
          </a:xfrm>
          <a:prstGeom prst="rect">
            <a:avLst/>
          </a:prstGeom>
          <a:noFill/>
          <a:ln>
            <a:noFill/>
          </a:ln>
        </p:spPr>
      </p:pic>
      <p:cxnSp>
        <p:nvCxnSpPr>
          <p:cNvPr id="233" name="Shape 233"/>
          <p:cNvCxnSpPr/>
          <p:nvPr/>
        </p:nvCxnSpPr>
        <p:spPr>
          <a:xfrm flipH="1" rot="10800000">
            <a:off x="5625050" y="3879875"/>
            <a:ext cx="960300" cy="7800"/>
          </a:xfrm>
          <a:prstGeom prst="straightConnector1">
            <a:avLst/>
          </a:prstGeom>
          <a:noFill/>
          <a:ln cap="flat" cmpd="sng" w="38100">
            <a:solidFill>
              <a:schemeClr val="dk2"/>
            </a:solidFill>
            <a:prstDash val="solid"/>
            <a:round/>
            <a:headEnd len="med" w="med" type="none"/>
            <a:tailEnd len="med" w="med" type="triangle"/>
          </a:ln>
        </p:spPr>
      </p:cxnSp>
      <p:sp>
        <p:nvSpPr>
          <p:cNvPr id="234" name="Shape 234"/>
          <p:cNvSpPr txBox="1"/>
          <p:nvPr/>
        </p:nvSpPr>
        <p:spPr>
          <a:xfrm>
            <a:off x="408850" y="1460800"/>
            <a:ext cx="7347300" cy="85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400">
                <a:solidFill>
                  <a:srgbClr val="666666"/>
                </a:solidFill>
                <a:latin typeface="Lato"/>
                <a:ea typeface="Lato"/>
                <a:cs typeface="Lato"/>
                <a:sym typeface="Lato"/>
              </a:rPr>
              <a:t>2. Simulation</a:t>
            </a:r>
            <a:endParaRPr b="1" sz="2400">
              <a:solidFill>
                <a:srgbClr val="666666"/>
              </a:solidFill>
              <a:latin typeface="Lato"/>
              <a:ea typeface="Lato"/>
              <a:cs typeface="Lato"/>
              <a:sym typeface="Lato"/>
            </a:endParaRPr>
          </a:p>
          <a:p>
            <a:pPr indent="0" lvl="0" marL="0" rtl="0">
              <a:spcBef>
                <a:spcPts val="0"/>
              </a:spcBef>
              <a:spcAft>
                <a:spcPts val="0"/>
              </a:spcAft>
              <a:buNone/>
            </a:pPr>
            <a:r>
              <a:rPr lang="en-GB" sz="2400">
                <a:solidFill>
                  <a:srgbClr val="666666"/>
                </a:solidFill>
                <a:latin typeface="Lato"/>
                <a:ea typeface="Lato"/>
                <a:cs typeface="Lato"/>
                <a:sym typeface="Lato"/>
              </a:rPr>
              <a:t>	Source de données : Journal d’un vol précédent</a:t>
            </a:r>
            <a:endParaRPr sz="2400">
              <a:solidFill>
                <a:srgbClr val="666666"/>
              </a:solidFill>
              <a:latin typeface="Lato"/>
              <a:ea typeface="Lato"/>
              <a:cs typeface="Lato"/>
              <a:sym typeface="Lato"/>
            </a:endParaRPr>
          </a:p>
        </p:txBody>
      </p:sp>
      <p:pic>
        <p:nvPicPr>
          <p:cNvPr id="235" name="Shape 235"/>
          <p:cNvPicPr preferRelativeResize="0"/>
          <p:nvPr/>
        </p:nvPicPr>
        <p:blipFill>
          <a:blip r:embed="rId4">
            <a:alphaModFix/>
          </a:blip>
          <a:stretch>
            <a:fillRect/>
          </a:stretch>
        </p:blipFill>
        <p:spPr>
          <a:xfrm>
            <a:off x="865625" y="3116088"/>
            <a:ext cx="1580975" cy="1580975"/>
          </a:xfrm>
          <a:prstGeom prst="rect">
            <a:avLst/>
          </a:prstGeom>
          <a:noFill/>
          <a:ln>
            <a:noFill/>
          </a:ln>
        </p:spPr>
      </p:pic>
      <p:pic>
        <p:nvPicPr>
          <p:cNvPr id="236" name="Shape 236"/>
          <p:cNvPicPr preferRelativeResize="0"/>
          <p:nvPr/>
        </p:nvPicPr>
        <p:blipFill>
          <a:blip r:embed="rId5">
            <a:alphaModFix/>
          </a:blip>
          <a:stretch>
            <a:fillRect/>
          </a:stretch>
        </p:blipFill>
        <p:spPr>
          <a:xfrm>
            <a:off x="6539125" y="2421817"/>
            <a:ext cx="1767308" cy="2433709"/>
          </a:xfrm>
          <a:prstGeom prst="rect">
            <a:avLst/>
          </a:prstGeom>
          <a:noFill/>
          <a:ln>
            <a:noFill/>
          </a:ln>
        </p:spPr>
      </p:pic>
      <p:sp>
        <p:nvSpPr>
          <p:cNvPr id="237" name="Shape 237"/>
          <p:cNvSpPr txBox="1"/>
          <p:nvPr>
            <p:ph idx="1" type="body"/>
          </p:nvPr>
        </p:nvSpPr>
        <p:spPr>
          <a:xfrm>
            <a:off x="4408725" y="6322500"/>
            <a:ext cx="3758400" cy="36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Image(s): flaticon.com, commons.wikimedia.org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solidFill>
                  <a:srgbClr val="7F0000"/>
                </a:solidFill>
              </a:rPr>
              <a:t>Client : Fonctionnalités</a:t>
            </a:r>
            <a:endParaRPr sz="3000">
              <a:solidFill>
                <a:srgbClr val="7F0000"/>
              </a:solidFill>
            </a:endParaRPr>
          </a:p>
        </p:txBody>
      </p:sp>
      <p:sp>
        <p:nvSpPr>
          <p:cNvPr id="243" name="Shape 24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GB" sz="2400"/>
              <a:t>Composantes visuelles pour l’affichage des données</a:t>
            </a:r>
            <a:endParaRPr sz="2400"/>
          </a:p>
          <a:p>
            <a:pPr indent="0" lvl="0" marL="0" rtl="0">
              <a:spcBef>
                <a:spcPts val="1600"/>
              </a:spcBef>
              <a:spcAft>
                <a:spcPts val="0"/>
              </a:spcAft>
              <a:buNone/>
            </a:pPr>
            <a:r>
              <a:t/>
            </a:r>
            <a:endParaRPr sz="2400"/>
          </a:p>
          <a:p>
            <a:pPr indent="0" lvl="0" marL="0" rtl="0">
              <a:spcBef>
                <a:spcPts val="1600"/>
              </a:spcBef>
              <a:spcAft>
                <a:spcPts val="0"/>
              </a:spcAft>
              <a:buNone/>
            </a:pPr>
            <a:r>
              <a:rPr lang="en-GB" sz="2400"/>
              <a:t>Compatible avec :</a:t>
            </a:r>
            <a:endParaRPr sz="2400"/>
          </a:p>
          <a:p>
            <a:pPr indent="-381000" lvl="0" marL="457200" rtl="0">
              <a:spcBef>
                <a:spcPts val="1600"/>
              </a:spcBef>
              <a:spcAft>
                <a:spcPts val="0"/>
              </a:spcAft>
              <a:buSzPts val="2400"/>
              <a:buChar char="●"/>
            </a:pPr>
            <a:r>
              <a:rPr lang="en-GB" sz="2400"/>
              <a:t>Plusieurs fusées (Fichier XML)</a:t>
            </a:r>
            <a:endParaRPr sz="2400"/>
          </a:p>
          <a:p>
            <a:pPr indent="-381000" lvl="0" marL="457200">
              <a:spcBef>
                <a:spcPts val="0"/>
              </a:spcBef>
              <a:spcAft>
                <a:spcPts val="0"/>
              </a:spcAft>
              <a:buSzPts val="2400"/>
              <a:buChar char="●"/>
            </a:pPr>
            <a:r>
              <a:rPr lang="en-GB" sz="2400"/>
              <a:t>Plusieurs lieux de lancement</a:t>
            </a:r>
            <a:endParaRPr sz="2400"/>
          </a:p>
        </p:txBody>
      </p:sp>
      <p:sp>
        <p:nvSpPr>
          <p:cNvPr id="244" name="Shape 24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Erica Bugden</a:t>
            </a:r>
            <a:endParaRPr/>
          </a:p>
        </p:txBody>
      </p:sp>
      <p:sp>
        <p:nvSpPr>
          <p:cNvPr id="245" name="Shape 245"/>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246" name="Shape 246"/>
          <p:cNvPicPr preferRelativeResize="0"/>
          <p:nvPr/>
        </p:nvPicPr>
        <p:blipFill>
          <a:blip r:embed="rId3">
            <a:alphaModFix/>
          </a:blip>
          <a:stretch>
            <a:fillRect/>
          </a:stretch>
        </p:blipFill>
        <p:spPr>
          <a:xfrm>
            <a:off x="3688350" y="4251492"/>
            <a:ext cx="1767308" cy="2433709"/>
          </a:xfrm>
          <a:prstGeom prst="rect">
            <a:avLst/>
          </a:prstGeom>
          <a:noFill/>
          <a:ln>
            <a:noFill/>
          </a:ln>
        </p:spPr>
      </p:pic>
      <p:sp>
        <p:nvSpPr>
          <p:cNvPr id="247" name="Shape 247"/>
          <p:cNvSpPr txBox="1"/>
          <p:nvPr>
            <p:ph idx="2" type="subTitle"/>
          </p:nvPr>
        </p:nvSpPr>
        <p:spPr>
          <a:xfrm>
            <a:off x="4695700" y="6322500"/>
            <a:ext cx="3471300" cy="36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Image(s): commons.wikimedia.org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7F0000"/>
                </a:solidFill>
              </a:rPr>
              <a:t>Parties à concevoir</a:t>
            </a:r>
            <a:endParaRPr sz="3000">
              <a:solidFill>
                <a:srgbClr val="7F0000"/>
              </a:solidFill>
            </a:endParaRPr>
          </a:p>
        </p:txBody>
      </p:sp>
      <p:sp>
        <p:nvSpPr>
          <p:cNvPr id="253" name="Shape 25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GB" sz="2400"/>
              <a:t>Architecture (serveur, client)</a:t>
            </a:r>
            <a:endParaRPr sz="2400"/>
          </a:p>
          <a:p>
            <a:pPr indent="-381000" lvl="0" marL="457200" rtl="0">
              <a:spcBef>
                <a:spcPts val="0"/>
              </a:spcBef>
              <a:spcAft>
                <a:spcPts val="0"/>
              </a:spcAft>
              <a:buSzPts val="2400"/>
              <a:buChar char="●"/>
            </a:pPr>
            <a:r>
              <a:rPr lang="en-GB" sz="2400"/>
              <a:t>Méthode de communication entre serveur et client</a:t>
            </a:r>
            <a:endParaRPr sz="2400"/>
          </a:p>
          <a:p>
            <a:pPr indent="0" lvl="0" marL="0">
              <a:spcBef>
                <a:spcPts val="1600"/>
              </a:spcBef>
              <a:spcAft>
                <a:spcPts val="0"/>
              </a:spcAft>
              <a:buNone/>
            </a:pPr>
            <a:r>
              <a:t/>
            </a:r>
            <a:endParaRPr sz="2400"/>
          </a:p>
          <a:p>
            <a:pPr indent="0" lvl="0" marL="0">
              <a:spcBef>
                <a:spcPts val="1600"/>
              </a:spcBef>
              <a:spcAft>
                <a:spcPts val="0"/>
              </a:spcAft>
              <a:buNone/>
            </a:pPr>
            <a:r>
              <a:rPr lang="en-GB" sz="2400"/>
              <a:t>Client :</a:t>
            </a:r>
            <a:endParaRPr sz="2400"/>
          </a:p>
          <a:p>
            <a:pPr indent="-381000" lvl="0" marL="457200" rtl="0">
              <a:spcBef>
                <a:spcPts val="1600"/>
              </a:spcBef>
              <a:spcAft>
                <a:spcPts val="0"/>
              </a:spcAft>
              <a:buSzPts val="2400"/>
              <a:buChar char="●"/>
            </a:pPr>
            <a:r>
              <a:rPr lang="en-GB" sz="2400"/>
              <a:t>Implémentation des composantes d’affichage</a:t>
            </a:r>
            <a:endParaRPr sz="2400"/>
          </a:p>
          <a:p>
            <a:pPr indent="-381000" lvl="0" marL="457200" rtl="0">
              <a:spcBef>
                <a:spcPts val="0"/>
              </a:spcBef>
              <a:spcAft>
                <a:spcPts val="0"/>
              </a:spcAft>
              <a:buSzPts val="2400"/>
              <a:buChar char="●"/>
            </a:pPr>
            <a:r>
              <a:rPr lang="en-GB" sz="2400"/>
              <a:t>Interface graphique, design visuel</a:t>
            </a:r>
            <a:endParaRPr sz="2400"/>
          </a:p>
        </p:txBody>
      </p:sp>
      <p:sp>
        <p:nvSpPr>
          <p:cNvPr id="254" name="Shape 25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Erica Bugden</a:t>
            </a:r>
            <a:endParaRPr/>
          </a:p>
        </p:txBody>
      </p:sp>
      <p:sp>
        <p:nvSpPr>
          <p:cNvPr id="255" name="Shape 255"/>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2568760"/>
            <a:ext cx="8520600" cy="172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3. Méthodes et approches</a:t>
            </a:r>
            <a:endParaRPr/>
          </a:p>
        </p:txBody>
      </p:sp>
      <p:sp>
        <p:nvSpPr>
          <p:cNvPr id="261" name="Shape 26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GB" sz="2400"/>
              <a:t>Sprints (2-3 semaines)</a:t>
            </a:r>
            <a:endParaRPr sz="2400"/>
          </a:p>
          <a:p>
            <a:pPr indent="-381000" lvl="0" marL="457200" rtl="0">
              <a:spcBef>
                <a:spcPts val="0"/>
              </a:spcBef>
              <a:spcAft>
                <a:spcPts val="0"/>
              </a:spcAft>
              <a:buSzPts val="2400"/>
              <a:buChar char="●"/>
            </a:pPr>
            <a:r>
              <a:rPr lang="en-GB" sz="2400"/>
              <a:t>Priorisation des fonctionnalités sur la documentation</a:t>
            </a:r>
            <a:endParaRPr sz="2400"/>
          </a:p>
          <a:p>
            <a:pPr indent="-381000" lvl="0" marL="457200" rtl="0">
              <a:spcBef>
                <a:spcPts val="0"/>
              </a:spcBef>
              <a:spcAft>
                <a:spcPts val="0"/>
              </a:spcAft>
              <a:buSzPts val="2400"/>
              <a:buChar char="●"/>
            </a:pPr>
            <a:r>
              <a:rPr lang="en-GB" sz="2400"/>
              <a:t>Collaboration avec le client (discussions et propositions)</a:t>
            </a:r>
            <a:endParaRPr sz="2400"/>
          </a:p>
          <a:p>
            <a:pPr indent="-381000" lvl="0" marL="457200" rtl="0">
              <a:spcBef>
                <a:spcPts val="0"/>
              </a:spcBef>
              <a:spcAft>
                <a:spcPts val="0"/>
              </a:spcAft>
              <a:buSzPts val="2400"/>
              <a:buChar char="●"/>
            </a:pPr>
            <a:r>
              <a:rPr lang="en-GB" sz="2400"/>
              <a:t>Adaptation aux changements</a:t>
            </a:r>
            <a:endParaRPr sz="2400"/>
          </a:p>
          <a:p>
            <a:pPr indent="-381000" lvl="0" marL="457200" rtl="0">
              <a:spcBef>
                <a:spcPts val="0"/>
              </a:spcBef>
              <a:spcAft>
                <a:spcPts val="0"/>
              </a:spcAft>
              <a:buSzPts val="2400"/>
              <a:buChar char="●"/>
            </a:pPr>
            <a:r>
              <a:rPr lang="en-GB" sz="2400"/>
              <a:t>Surmonter les défis internes</a:t>
            </a:r>
            <a:endParaRPr sz="2400"/>
          </a:p>
          <a:p>
            <a:pPr indent="0" lvl="0" marL="0" rtl="0">
              <a:spcBef>
                <a:spcPts val="1600"/>
              </a:spcBef>
              <a:spcAft>
                <a:spcPts val="1600"/>
              </a:spcAft>
              <a:buNone/>
            </a:pPr>
            <a:r>
              <a:t/>
            </a:r>
            <a:endParaRPr sz="2400"/>
          </a:p>
        </p:txBody>
      </p:sp>
      <p:sp>
        <p:nvSpPr>
          <p:cNvPr id="267" name="Shape 267"/>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Fabrice Charbonneau</a:t>
            </a:r>
            <a:endParaRPr/>
          </a:p>
        </p:txBody>
      </p:sp>
      <p:sp>
        <p:nvSpPr>
          <p:cNvPr id="268" name="Shape 268"/>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69" name="Shape 269"/>
          <p:cNvSpPr txBox="1"/>
          <p:nvPr>
            <p:ph type="title"/>
          </p:nvPr>
        </p:nvSpPr>
        <p:spPr>
          <a:xfrm>
            <a:off x="311700" y="593375"/>
            <a:ext cx="5772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rgbClr val="7F0000"/>
                </a:solidFill>
              </a:rPr>
              <a:t>Mét</a:t>
            </a:r>
            <a:r>
              <a:rPr lang="en-GB">
                <a:solidFill>
                  <a:srgbClr val="7F0000"/>
                </a:solidFill>
              </a:rPr>
              <a:t>hodes agiles</a:t>
            </a:r>
            <a:endParaRPr b="0" sz="2400">
              <a:solidFill>
                <a:schemeClr val="accent1"/>
              </a:solidFill>
              <a:latin typeface="Lato"/>
              <a:ea typeface="Lato"/>
              <a:cs typeface="Lato"/>
              <a:sym typeface="Lato"/>
            </a:endParaRPr>
          </a:p>
          <a:p>
            <a:pPr indent="0" lvl="0" marL="0" rtl="0">
              <a:spcBef>
                <a:spcPts val="0"/>
              </a:spcBef>
              <a:spcAft>
                <a:spcPts val="0"/>
              </a:spcAft>
              <a:buNone/>
            </a:pPr>
            <a:r>
              <a:t/>
            </a:r>
            <a:endParaRPr>
              <a:solidFill>
                <a:srgbClr val="7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rgbClr val="7F0000"/>
                </a:solidFill>
              </a:rPr>
              <a:t>Redmine</a:t>
            </a:r>
            <a:endParaRPr>
              <a:solidFill>
                <a:srgbClr val="7F0000"/>
              </a:solidFill>
            </a:endParaRPr>
          </a:p>
        </p:txBody>
      </p:sp>
      <p:sp>
        <p:nvSpPr>
          <p:cNvPr id="275" name="Shape 27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GB" sz="2400"/>
              <a:t>Gestion des tâches</a:t>
            </a:r>
            <a:endParaRPr sz="2400"/>
          </a:p>
          <a:p>
            <a:pPr indent="-381000" lvl="0" marL="457200" rtl="0">
              <a:spcBef>
                <a:spcPts val="0"/>
              </a:spcBef>
              <a:spcAft>
                <a:spcPts val="0"/>
              </a:spcAft>
              <a:buSzPts val="2400"/>
              <a:buChar char="●"/>
            </a:pPr>
            <a:r>
              <a:rPr lang="en-GB" sz="2400"/>
              <a:t>Inscrire le temps pris</a:t>
            </a:r>
            <a:endParaRPr sz="2400"/>
          </a:p>
          <a:p>
            <a:pPr indent="-381000" lvl="0" marL="457200">
              <a:spcBef>
                <a:spcPts val="0"/>
              </a:spcBef>
              <a:spcAft>
                <a:spcPts val="0"/>
              </a:spcAft>
              <a:buSzPts val="2400"/>
              <a:buChar char="●"/>
            </a:pPr>
            <a:r>
              <a:rPr lang="en-GB" sz="2400"/>
              <a:t>Wiki</a:t>
            </a:r>
            <a:endParaRPr sz="2400"/>
          </a:p>
        </p:txBody>
      </p:sp>
      <p:sp>
        <p:nvSpPr>
          <p:cNvPr id="276" name="Shape 276"/>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Fabrice Charbonneau</a:t>
            </a:r>
            <a:endParaRPr/>
          </a:p>
        </p:txBody>
      </p:sp>
      <p:sp>
        <p:nvSpPr>
          <p:cNvPr id="277" name="Shape 277"/>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278" name="Shape 278"/>
          <p:cNvPicPr preferRelativeResize="0"/>
          <p:nvPr/>
        </p:nvPicPr>
        <p:blipFill>
          <a:blip r:embed="rId3">
            <a:alphaModFix/>
          </a:blip>
          <a:stretch>
            <a:fillRect/>
          </a:stretch>
        </p:blipFill>
        <p:spPr>
          <a:xfrm>
            <a:off x="3975650" y="756950"/>
            <a:ext cx="4645950" cy="3350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Rôles et responsabilités individuelles</a:t>
            </a:r>
            <a:endParaRPr>
              <a:solidFill>
                <a:srgbClr val="7F0000"/>
              </a:solidFill>
            </a:endParaRPr>
          </a:p>
          <a:p>
            <a:pPr indent="0" lvl="0" marL="0">
              <a:spcBef>
                <a:spcPts val="0"/>
              </a:spcBef>
              <a:spcAft>
                <a:spcPts val="0"/>
              </a:spcAft>
              <a:buNone/>
            </a:pPr>
            <a:r>
              <a:t/>
            </a:r>
            <a:endParaRPr/>
          </a:p>
        </p:txBody>
      </p:sp>
      <p:sp>
        <p:nvSpPr>
          <p:cNvPr id="284" name="Shape 28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2400"/>
          </a:p>
          <a:p>
            <a:pPr indent="0" lvl="0" marL="0" rtl="0">
              <a:spcBef>
                <a:spcPts val="1600"/>
              </a:spcBef>
              <a:spcAft>
                <a:spcPts val="0"/>
              </a:spcAft>
              <a:buNone/>
            </a:pPr>
            <a:r>
              <a:t/>
            </a:r>
            <a:endParaRPr sz="2400"/>
          </a:p>
          <a:p>
            <a:pPr indent="0" lvl="0" marL="0">
              <a:spcBef>
                <a:spcPts val="1600"/>
              </a:spcBef>
              <a:spcAft>
                <a:spcPts val="1600"/>
              </a:spcAft>
              <a:buNone/>
            </a:pPr>
            <a:r>
              <a:t/>
            </a:r>
            <a:endParaRPr sz="2400"/>
          </a:p>
        </p:txBody>
      </p:sp>
      <p:sp>
        <p:nvSpPr>
          <p:cNvPr id="285" name="Shape 285"/>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Fabrice Charbonneau</a:t>
            </a:r>
            <a:endParaRPr/>
          </a:p>
        </p:txBody>
      </p:sp>
      <p:sp>
        <p:nvSpPr>
          <p:cNvPr id="286" name="Shape 286"/>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287" name="Shape 287"/>
          <p:cNvPicPr preferRelativeResize="0"/>
          <p:nvPr/>
        </p:nvPicPr>
        <p:blipFill>
          <a:blip r:embed="rId3">
            <a:alphaModFix/>
          </a:blip>
          <a:stretch>
            <a:fillRect/>
          </a:stretch>
        </p:blipFill>
        <p:spPr>
          <a:xfrm>
            <a:off x="1292688" y="1667125"/>
            <a:ext cx="6558624" cy="403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542442"/>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Git</a:t>
            </a:r>
            <a:endParaRPr>
              <a:solidFill>
                <a:srgbClr val="7F0000"/>
              </a:solidFill>
            </a:endParaRPr>
          </a:p>
        </p:txBody>
      </p:sp>
      <p:sp>
        <p:nvSpPr>
          <p:cNvPr id="293" name="Shape 29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GB" sz="2400"/>
              <a:t>Deux branches principales de développement (client-serveur)</a:t>
            </a:r>
            <a:endParaRPr sz="2400"/>
          </a:p>
          <a:p>
            <a:pPr indent="-381000" lvl="0" marL="457200" rtl="0">
              <a:spcBef>
                <a:spcPts val="0"/>
              </a:spcBef>
              <a:spcAft>
                <a:spcPts val="0"/>
              </a:spcAft>
              <a:buSzPts val="2400"/>
              <a:buChar char="●"/>
            </a:pPr>
            <a:r>
              <a:rPr lang="en-GB" sz="2400"/>
              <a:t>Une branche par fonctionnalité</a:t>
            </a:r>
            <a:endParaRPr sz="2400"/>
          </a:p>
          <a:p>
            <a:pPr indent="0" lvl="0" marL="0" rtl="0">
              <a:spcBef>
                <a:spcPts val="1600"/>
              </a:spcBef>
              <a:spcAft>
                <a:spcPts val="0"/>
              </a:spcAft>
              <a:buNone/>
            </a:pPr>
            <a:r>
              <a:t/>
            </a:r>
            <a:endParaRPr sz="2400"/>
          </a:p>
          <a:p>
            <a:pPr indent="0" lvl="0" marL="0" rtl="0">
              <a:spcBef>
                <a:spcPts val="1600"/>
              </a:spcBef>
              <a:spcAft>
                <a:spcPts val="0"/>
              </a:spcAft>
              <a:buNone/>
            </a:pPr>
            <a:r>
              <a:t/>
            </a:r>
            <a:endParaRPr sz="2400"/>
          </a:p>
          <a:p>
            <a:pPr indent="-381000" lvl="0" marL="457200" rtl="0">
              <a:spcBef>
                <a:spcPts val="1600"/>
              </a:spcBef>
              <a:spcAft>
                <a:spcPts val="0"/>
              </a:spcAft>
              <a:buSzPts val="2400"/>
              <a:buChar char="●"/>
            </a:pPr>
            <a:r>
              <a:rPr lang="en-GB" sz="2400"/>
              <a:t>Moyen de communication</a:t>
            </a:r>
            <a:endParaRPr sz="2400"/>
          </a:p>
        </p:txBody>
      </p:sp>
      <p:sp>
        <p:nvSpPr>
          <p:cNvPr id="294" name="Shape 29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Fabrice Charbonneau</a:t>
            </a:r>
            <a:endParaRPr/>
          </a:p>
        </p:txBody>
      </p:sp>
      <p:sp>
        <p:nvSpPr>
          <p:cNvPr id="295" name="Shape 295"/>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296" name="Shape 296"/>
          <p:cNvSpPr txBox="1"/>
          <p:nvPr>
            <p:ph type="title"/>
          </p:nvPr>
        </p:nvSpPr>
        <p:spPr>
          <a:xfrm>
            <a:off x="311700" y="3338992"/>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Discord</a:t>
            </a:r>
            <a:endParaRPr>
              <a:solidFill>
                <a:srgbClr val="7F0000"/>
              </a:solidFill>
            </a:endParaRPr>
          </a:p>
        </p:txBody>
      </p:sp>
      <p:pic>
        <p:nvPicPr>
          <p:cNvPr id="297" name="Shape 297"/>
          <p:cNvPicPr preferRelativeResize="0"/>
          <p:nvPr/>
        </p:nvPicPr>
        <p:blipFill>
          <a:blip r:embed="rId3">
            <a:alphaModFix/>
          </a:blip>
          <a:stretch>
            <a:fillRect/>
          </a:stretch>
        </p:blipFill>
        <p:spPr>
          <a:xfrm>
            <a:off x="5967375" y="3463438"/>
            <a:ext cx="2428875" cy="2962275"/>
          </a:xfrm>
          <a:prstGeom prst="rect">
            <a:avLst/>
          </a:prstGeom>
          <a:noFill/>
          <a:ln>
            <a:noFill/>
          </a:ln>
        </p:spPr>
      </p:pic>
      <p:pic>
        <p:nvPicPr>
          <p:cNvPr id="298" name="Shape 298"/>
          <p:cNvPicPr preferRelativeResize="0"/>
          <p:nvPr/>
        </p:nvPicPr>
        <p:blipFill>
          <a:blip r:embed="rId4">
            <a:alphaModFix/>
          </a:blip>
          <a:stretch>
            <a:fillRect/>
          </a:stretch>
        </p:blipFill>
        <p:spPr>
          <a:xfrm>
            <a:off x="2122015" y="3458395"/>
            <a:ext cx="459110" cy="52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2568760"/>
            <a:ext cx="8520600" cy="172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4. Solution</a:t>
            </a:r>
            <a:endParaRPr/>
          </a:p>
          <a:p>
            <a:pPr indent="0" lvl="0" marL="0">
              <a:spcBef>
                <a:spcPts val="0"/>
              </a:spcBef>
              <a:spcAft>
                <a:spcPts val="0"/>
              </a:spcAft>
              <a:buNone/>
            </a:pPr>
            <a:r>
              <a:rPr lang="en-GB"/>
              <a:t>a) </a:t>
            </a:r>
            <a:r>
              <a:rPr lang="en-GB"/>
              <a:t>Serveur</a:t>
            </a:r>
            <a:endParaRPr/>
          </a:p>
        </p:txBody>
      </p:sp>
      <p:sp>
        <p:nvSpPr>
          <p:cNvPr id="304" name="Shape 30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Introduction</a:t>
            </a:r>
            <a:endParaRPr>
              <a:solidFill>
                <a:srgbClr val="7F0000"/>
              </a:solidFill>
            </a:endParaRPr>
          </a:p>
        </p:txBody>
      </p:sp>
      <p:sp>
        <p:nvSpPr>
          <p:cNvPr id="113" name="Shape 113"/>
          <p:cNvSpPr txBox="1"/>
          <p:nvPr>
            <p:ph idx="1" type="body"/>
          </p:nvPr>
        </p:nvSpPr>
        <p:spPr>
          <a:xfrm>
            <a:off x="311700" y="1536625"/>
            <a:ext cx="4260300" cy="455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sz="2400"/>
              <a:t>Les fusées </a:t>
            </a:r>
            <a:endParaRPr b="1" sz="2400"/>
          </a:p>
          <a:p>
            <a:pPr indent="-381000" lvl="0" marL="457200" rtl="0">
              <a:spcBef>
                <a:spcPts val="1600"/>
              </a:spcBef>
              <a:spcAft>
                <a:spcPts val="0"/>
              </a:spcAft>
              <a:buSzPts val="2400"/>
              <a:buChar char="●"/>
            </a:pPr>
            <a:r>
              <a:rPr lang="en-GB" sz="2400"/>
              <a:t>Compliquées</a:t>
            </a:r>
            <a:endParaRPr sz="2400"/>
          </a:p>
          <a:p>
            <a:pPr indent="-381000" lvl="0" marL="457200" rtl="0">
              <a:spcBef>
                <a:spcPts val="0"/>
              </a:spcBef>
              <a:spcAft>
                <a:spcPts val="0"/>
              </a:spcAft>
              <a:buSzPts val="2400"/>
              <a:buChar char="●"/>
            </a:pPr>
            <a:r>
              <a:rPr lang="en-GB" sz="2400"/>
              <a:t>Dangereuses</a:t>
            </a:r>
            <a:endParaRPr sz="2400"/>
          </a:p>
          <a:p>
            <a:pPr indent="0" lvl="0" marL="0" rtl="0">
              <a:spcBef>
                <a:spcPts val="1600"/>
              </a:spcBef>
              <a:spcAft>
                <a:spcPts val="0"/>
              </a:spcAft>
              <a:buNone/>
            </a:pPr>
            <a:r>
              <a:t/>
            </a:r>
            <a:endParaRPr sz="2400"/>
          </a:p>
          <a:p>
            <a:pPr indent="0" lvl="0" marL="0" rtl="0">
              <a:spcBef>
                <a:spcPts val="1600"/>
              </a:spcBef>
              <a:spcAft>
                <a:spcPts val="1600"/>
              </a:spcAft>
              <a:buNone/>
            </a:pPr>
            <a:r>
              <a:t/>
            </a:r>
            <a:endParaRPr sz="2400">
              <a:solidFill>
                <a:srgbClr val="666666"/>
              </a:solidFill>
            </a:endParaRPr>
          </a:p>
        </p:txBody>
      </p:sp>
      <p:sp>
        <p:nvSpPr>
          <p:cNvPr id="114" name="Shape 114"/>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15" name="Shape 115"/>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Erica Bugden</a:t>
            </a:r>
            <a:endParaRPr/>
          </a:p>
        </p:txBody>
      </p:sp>
      <p:pic>
        <p:nvPicPr>
          <p:cNvPr id="116" name="Shape 116"/>
          <p:cNvPicPr preferRelativeResize="0"/>
          <p:nvPr/>
        </p:nvPicPr>
        <p:blipFill>
          <a:blip r:embed="rId3">
            <a:alphaModFix/>
          </a:blip>
          <a:stretch>
            <a:fillRect/>
          </a:stretch>
        </p:blipFill>
        <p:spPr>
          <a:xfrm>
            <a:off x="4695700" y="1376351"/>
            <a:ext cx="3213562" cy="4875749"/>
          </a:xfrm>
          <a:prstGeom prst="rect">
            <a:avLst/>
          </a:prstGeom>
          <a:noFill/>
          <a:ln>
            <a:noFill/>
          </a:ln>
        </p:spPr>
      </p:pic>
      <p:sp>
        <p:nvSpPr>
          <p:cNvPr id="117" name="Shape 117"/>
          <p:cNvSpPr txBox="1"/>
          <p:nvPr>
            <p:ph idx="2" type="subTitle"/>
          </p:nvPr>
        </p:nvSpPr>
        <p:spPr>
          <a:xfrm>
            <a:off x="4695700" y="6322500"/>
            <a:ext cx="3471300" cy="36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Image(s): Oronos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10" name="Shape 310"/>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11" name="Shape 311"/>
          <p:cNvSpPr txBox="1"/>
          <p:nvPr>
            <p:ph type="title"/>
          </p:nvPr>
        </p:nvSpPr>
        <p:spPr>
          <a:xfrm>
            <a:off x="1409700" y="2593825"/>
            <a:ext cx="6324600" cy="15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rgbClr val="7F0000"/>
                </a:solidFill>
              </a:rPr>
              <a:t>Transmission des données CAN</a:t>
            </a:r>
            <a:endParaRPr sz="4800">
              <a:solidFill>
                <a:srgbClr val="7F0000"/>
              </a:solidFill>
            </a:endParaRPr>
          </a:p>
        </p:txBody>
      </p:sp>
      <p:sp>
        <p:nvSpPr>
          <p:cNvPr id="312" name="Shape 312"/>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sz="42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18" name="Shape 318"/>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19" name="Shape 319"/>
          <p:cNvSpPr txBox="1"/>
          <p:nvPr>
            <p:ph type="title"/>
          </p:nvPr>
        </p:nvSpPr>
        <p:spPr>
          <a:xfrm>
            <a:off x="0" y="170500"/>
            <a:ext cx="6151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Transmission des données CAN</a:t>
            </a:r>
            <a:endParaRPr sz="3000">
              <a:solidFill>
                <a:srgbClr val="7F0000"/>
              </a:solidFill>
            </a:endParaRPr>
          </a:p>
        </p:txBody>
      </p:sp>
      <p:sp>
        <p:nvSpPr>
          <p:cNvPr id="320" name="Shape 320"/>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Points à considérer</a:t>
            </a:r>
            <a:endParaRPr b="1" sz="4200">
              <a:latin typeface="Raleway"/>
              <a:ea typeface="Raleway"/>
              <a:cs typeface="Raleway"/>
              <a:sym typeface="Raleway"/>
            </a:endParaRPr>
          </a:p>
        </p:txBody>
      </p:sp>
      <p:sp>
        <p:nvSpPr>
          <p:cNvPr id="321" name="Shape 321"/>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Nature des données CAN et état des modules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Perte de paquets (Réseau peu fiable)</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Nécessité d’établir ou non une connexion</a:t>
            </a:r>
            <a:endParaRPr sz="18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27" name="Shape 327"/>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28" name="Shape 328"/>
          <p:cNvSpPr txBox="1"/>
          <p:nvPr>
            <p:ph type="title"/>
          </p:nvPr>
        </p:nvSpPr>
        <p:spPr>
          <a:xfrm>
            <a:off x="0" y="170500"/>
            <a:ext cx="6151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Transmission des données CAN</a:t>
            </a:r>
            <a:endParaRPr sz="3000">
              <a:solidFill>
                <a:srgbClr val="7F0000"/>
              </a:solidFill>
            </a:endParaRPr>
          </a:p>
        </p:txBody>
      </p:sp>
      <p:sp>
        <p:nvSpPr>
          <p:cNvPr id="329" name="Shape 329"/>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Nature des données</a:t>
            </a:r>
            <a:endParaRPr b="1" sz="4200">
              <a:latin typeface="Raleway"/>
              <a:ea typeface="Raleway"/>
              <a:cs typeface="Raleway"/>
              <a:sym typeface="Raleway"/>
            </a:endParaRPr>
          </a:p>
        </p:txBody>
      </p:sp>
      <p:sp>
        <p:nvSpPr>
          <p:cNvPr id="330" name="Shape 330"/>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Chaque message provenant de la fusée est identifié par:</a:t>
            </a:r>
            <a:endParaRPr sz="2400">
              <a:solidFill>
                <a:schemeClr val="accent1"/>
              </a:solidFill>
              <a:latin typeface="Lato"/>
              <a:ea typeface="Lato"/>
              <a:cs typeface="Lato"/>
              <a:sym typeface="Lato"/>
            </a:endParaRPr>
          </a:p>
          <a:p>
            <a:pPr indent="-381000" lvl="1" marL="9144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Son CAN SID (nature du message)</a:t>
            </a:r>
            <a:endParaRPr sz="2400">
              <a:solidFill>
                <a:schemeClr val="accent1"/>
              </a:solidFill>
              <a:latin typeface="Lato"/>
              <a:ea typeface="Lato"/>
              <a:cs typeface="Lato"/>
              <a:sym typeface="Lato"/>
            </a:endParaRPr>
          </a:p>
          <a:p>
            <a:pPr indent="-381000" lvl="1" marL="9144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Son module source (type et n° de série)</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Le message contient ensuite une ou deux données,</a:t>
            </a:r>
            <a:br>
              <a:rPr lang="en-GB" sz="2400">
                <a:solidFill>
                  <a:schemeClr val="accent1"/>
                </a:solidFill>
                <a:latin typeface="Lato"/>
                <a:ea typeface="Lato"/>
                <a:cs typeface="Lato"/>
                <a:sym typeface="Lato"/>
              </a:rPr>
            </a:br>
            <a:r>
              <a:rPr lang="en-GB" sz="2400">
                <a:solidFill>
                  <a:schemeClr val="accent1"/>
                </a:solidFill>
                <a:latin typeface="Lato"/>
                <a:ea typeface="Lato"/>
                <a:cs typeface="Lato"/>
                <a:sym typeface="Lato"/>
              </a:rPr>
              <a:t>entière ou réelle</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36" name="Shape 336"/>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37" name="Shape 337"/>
          <p:cNvSpPr txBox="1"/>
          <p:nvPr>
            <p:ph type="title"/>
          </p:nvPr>
        </p:nvSpPr>
        <p:spPr>
          <a:xfrm>
            <a:off x="0" y="170500"/>
            <a:ext cx="6151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Transmission des données CAN</a:t>
            </a:r>
            <a:endParaRPr sz="3000">
              <a:solidFill>
                <a:srgbClr val="7F0000"/>
              </a:solidFill>
            </a:endParaRPr>
          </a:p>
        </p:txBody>
      </p:sp>
      <p:sp>
        <p:nvSpPr>
          <p:cNvPr id="338" name="Shape 338"/>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Robustesse de la transmission</a:t>
            </a:r>
            <a:endParaRPr b="1" sz="4200">
              <a:latin typeface="Raleway"/>
              <a:ea typeface="Raleway"/>
              <a:cs typeface="Raleway"/>
              <a:sym typeface="Raleway"/>
            </a:endParaRPr>
          </a:p>
        </p:txBody>
      </p:sp>
      <p:sp>
        <p:nvSpPr>
          <p:cNvPr id="339" name="Shape 339"/>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Le système doit être utilisable sur le terrain</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Le réseau utilisé peut être imprévisible (interférence, mauvaise bande passante, etc)</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On veut pouvoir supporter la perte de paquets sans ralentir l’exécution ou trop affecter la qualité de l’expérience</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45" name="Shape 345"/>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46" name="Shape 346"/>
          <p:cNvSpPr txBox="1"/>
          <p:nvPr>
            <p:ph type="title"/>
          </p:nvPr>
        </p:nvSpPr>
        <p:spPr>
          <a:xfrm>
            <a:off x="0" y="170500"/>
            <a:ext cx="6151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Transmission des données CAN</a:t>
            </a:r>
            <a:endParaRPr sz="3000">
              <a:solidFill>
                <a:srgbClr val="7F0000"/>
              </a:solidFill>
            </a:endParaRPr>
          </a:p>
        </p:txBody>
      </p:sp>
      <p:sp>
        <p:nvSpPr>
          <p:cNvPr id="347" name="Shape 347"/>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Connexion?</a:t>
            </a:r>
            <a:endParaRPr b="1" sz="4200">
              <a:latin typeface="Raleway"/>
              <a:ea typeface="Raleway"/>
              <a:cs typeface="Raleway"/>
              <a:sym typeface="Raleway"/>
            </a:endParaRPr>
          </a:p>
        </p:txBody>
      </p:sp>
      <p:sp>
        <p:nvSpPr>
          <p:cNvPr id="348" name="Shape 348"/>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Le transfert des données CAN est unidirectionnel</a:t>
            </a:r>
            <a:br>
              <a:rPr lang="en-GB" sz="2400">
                <a:solidFill>
                  <a:schemeClr val="accent1"/>
                </a:solidFill>
                <a:latin typeface="Lato"/>
                <a:ea typeface="Lato"/>
                <a:cs typeface="Lato"/>
                <a:sym typeface="Lato"/>
              </a:rPr>
            </a:br>
            <a:r>
              <a:rPr lang="en-GB" sz="2400">
                <a:solidFill>
                  <a:schemeClr val="accent1"/>
                </a:solidFill>
                <a:latin typeface="Lato"/>
                <a:ea typeface="Lato"/>
                <a:cs typeface="Lato"/>
                <a:sym typeface="Lato"/>
              </a:rPr>
              <a:t>(serveur vers client)</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Le transfert n’a pas besoin d’être sécurisé</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Un connexion (style TCP) n’est pas nécessaire</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54" name="Shape 35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55" name="Shape 355"/>
          <p:cNvSpPr txBox="1"/>
          <p:nvPr>
            <p:ph type="title"/>
          </p:nvPr>
        </p:nvSpPr>
        <p:spPr>
          <a:xfrm>
            <a:off x="0" y="170500"/>
            <a:ext cx="6151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Transmission des données CAN</a:t>
            </a:r>
            <a:endParaRPr sz="3000">
              <a:solidFill>
                <a:srgbClr val="7F0000"/>
              </a:solidFill>
            </a:endParaRPr>
          </a:p>
        </p:txBody>
      </p:sp>
      <p:sp>
        <p:nvSpPr>
          <p:cNvPr id="356" name="Shape 356"/>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TCP ou UDP?</a:t>
            </a:r>
            <a:endParaRPr b="1" sz="4200">
              <a:latin typeface="Raleway"/>
              <a:ea typeface="Raleway"/>
              <a:cs typeface="Raleway"/>
              <a:sym typeface="Raleway"/>
            </a:endParaRPr>
          </a:p>
        </p:txBody>
      </p:sp>
      <p:sp>
        <p:nvSpPr>
          <p:cNvPr id="357" name="Shape 357"/>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graphicFrame>
        <p:nvGraphicFramePr>
          <p:cNvPr id="358" name="Shape 358"/>
          <p:cNvGraphicFramePr/>
          <p:nvPr/>
        </p:nvGraphicFramePr>
        <p:xfrm>
          <a:off x="267400" y="1894100"/>
          <a:ext cx="3000000" cy="3000000"/>
        </p:xfrm>
        <a:graphic>
          <a:graphicData uri="http://schemas.openxmlformats.org/drawingml/2006/table">
            <a:tbl>
              <a:tblPr>
                <a:noFill/>
                <a:tableStyleId>{754DBDF8-BB10-4B2A-B0C5-7017D06DEA96}</a:tableStyleId>
              </a:tblPr>
              <a:tblGrid>
                <a:gridCol w="4360800"/>
                <a:gridCol w="4360800"/>
              </a:tblGrid>
              <a:tr h="558050">
                <a:tc>
                  <a:txBody>
                    <a:bodyPr>
                      <a:noAutofit/>
                    </a:bodyPr>
                    <a:lstStyle/>
                    <a:p>
                      <a:pPr indent="0" lvl="0" marL="0" rtl="0" algn="ctr">
                        <a:spcBef>
                          <a:spcPts val="0"/>
                        </a:spcBef>
                        <a:spcAft>
                          <a:spcPts val="0"/>
                        </a:spcAft>
                        <a:buNone/>
                      </a:pPr>
                      <a:r>
                        <a:rPr lang="en-GB" sz="2400">
                          <a:latin typeface="Lato"/>
                          <a:ea typeface="Lato"/>
                          <a:cs typeface="Lato"/>
                          <a:sym typeface="Lato"/>
                        </a:rPr>
                        <a:t>TCP</a:t>
                      </a:r>
                      <a:endParaRPr sz="24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GB" sz="2400">
                          <a:latin typeface="Lato"/>
                          <a:ea typeface="Lato"/>
                          <a:cs typeface="Lato"/>
                          <a:sym typeface="Lato"/>
                        </a:rPr>
                        <a:t>UDP</a:t>
                      </a:r>
                      <a:endParaRPr sz="2400">
                        <a:latin typeface="Lato"/>
                        <a:ea typeface="Lato"/>
                        <a:cs typeface="Lato"/>
                        <a:sym typeface="Lato"/>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765600">
                <a:tc>
                  <a:txBody>
                    <a:bodyPr>
                      <a:noAutofit/>
                    </a:bodyPr>
                    <a:lstStyle/>
                    <a:p>
                      <a:pPr indent="-342900" lvl="0" marL="457200" rtl="0">
                        <a:lnSpc>
                          <a:spcPct val="150000"/>
                        </a:lnSpc>
                        <a:spcBef>
                          <a:spcPts val="0"/>
                        </a:spcBef>
                        <a:spcAft>
                          <a:spcPts val="0"/>
                        </a:spcAft>
                        <a:buClr>
                          <a:schemeClr val="accent1"/>
                        </a:buClr>
                        <a:buSzPts val="1800"/>
                        <a:buFont typeface="Lato"/>
                        <a:buChar char="●"/>
                      </a:pPr>
                      <a:r>
                        <a:rPr lang="en-GB" sz="1800">
                          <a:solidFill>
                            <a:schemeClr val="accent1"/>
                          </a:solidFill>
                          <a:latin typeface="Lato"/>
                          <a:ea typeface="Lato"/>
                          <a:cs typeface="Lato"/>
                          <a:sym typeface="Lato"/>
                        </a:rPr>
                        <a:t>Renvoi automatique de paquets perdus</a:t>
                      </a:r>
                      <a:endParaRPr sz="1800">
                        <a:solidFill>
                          <a:schemeClr val="accent1"/>
                        </a:solidFill>
                        <a:latin typeface="Lato"/>
                        <a:ea typeface="Lato"/>
                        <a:cs typeface="Lato"/>
                        <a:sym typeface="Lato"/>
                      </a:endParaRPr>
                    </a:p>
                    <a:p>
                      <a:pPr indent="-342900" lvl="0" marL="457200" rtl="0">
                        <a:lnSpc>
                          <a:spcPct val="150000"/>
                        </a:lnSpc>
                        <a:spcBef>
                          <a:spcPts val="0"/>
                        </a:spcBef>
                        <a:spcAft>
                          <a:spcPts val="0"/>
                        </a:spcAft>
                        <a:buClr>
                          <a:schemeClr val="accent1"/>
                        </a:buClr>
                        <a:buSzPts val="1800"/>
                        <a:buFont typeface="Lato"/>
                        <a:buChar char="●"/>
                      </a:pPr>
                      <a:r>
                        <a:rPr lang="en-GB" sz="1800">
                          <a:solidFill>
                            <a:schemeClr val="accent1"/>
                          </a:solidFill>
                          <a:latin typeface="Lato"/>
                          <a:ea typeface="Lato"/>
                          <a:cs typeface="Lato"/>
                          <a:sym typeface="Lato"/>
                        </a:rPr>
                        <a:t>Connexion (poignée de main) nécessaire</a:t>
                      </a:r>
                      <a:endParaRPr sz="1800">
                        <a:solidFill>
                          <a:schemeClr val="accent1"/>
                        </a:solidFill>
                        <a:latin typeface="Lato"/>
                        <a:ea typeface="Lato"/>
                        <a:cs typeface="Lato"/>
                        <a:sym typeface="Lato"/>
                      </a:endParaRPr>
                    </a:p>
                    <a:p>
                      <a:pPr indent="-342900" lvl="0" marL="457200" rtl="0">
                        <a:lnSpc>
                          <a:spcPct val="150000"/>
                        </a:lnSpc>
                        <a:spcBef>
                          <a:spcPts val="0"/>
                        </a:spcBef>
                        <a:spcAft>
                          <a:spcPts val="0"/>
                        </a:spcAft>
                        <a:buClr>
                          <a:schemeClr val="accent1"/>
                        </a:buClr>
                        <a:buSzPts val="1800"/>
                        <a:buFont typeface="Lato"/>
                        <a:buChar char="●"/>
                      </a:pPr>
                      <a:r>
                        <a:rPr lang="en-GB" sz="1800">
                          <a:solidFill>
                            <a:schemeClr val="accent1"/>
                          </a:solidFill>
                          <a:latin typeface="Lato"/>
                          <a:ea typeface="Lato"/>
                          <a:cs typeface="Lato"/>
                          <a:sym typeface="Lato"/>
                        </a:rPr>
                        <a:t>Doit attendre la réponse de chaque envoi</a:t>
                      </a:r>
                      <a:endParaRPr sz="1800">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342900" lvl="0" marL="457200" rtl="0">
                        <a:lnSpc>
                          <a:spcPct val="150000"/>
                        </a:lnSpc>
                        <a:spcBef>
                          <a:spcPts val="0"/>
                        </a:spcBef>
                        <a:spcAft>
                          <a:spcPts val="0"/>
                        </a:spcAft>
                        <a:buClr>
                          <a:schemeClr val="accent1"/>
                        </a:buClr>
                        <a:buSzPts val="1800"/>
                        <a:buFont typeface="Lato"/>
                        <a:buChar char="●"/>
                      </a:pPr>
                      <a:r>
                        <a:rPr lang="en-GB" sz="1800">
                          <a:solidFill>
                            <a:schemeClr val="accent1"/>
                          </a:solidFill>
                          <a:latin typeface="Lato"/>
                          <a:ea typeface="Lato"/>
                          <a:cs typeface="Lato"/>
                          <a:sym typeface="Lato"/>
                        </a:rPr>
                        <a:t>Pas de renvoi (les paquets perdus le sont pour de bon)</a:t>
                      </a:r>
                      <a:endParaRPr sz="1800">
                        <a:solidFill>
                          <a:schemeClr val="accent1"/>
                        </a:solidFill>
                        <a:latin typeface="Lato"/>
                        <a:ea typeface="Lato"/>
                        <a:cs typeface="Lato"/>
                        <a:sym typeface="Lato"/>
                      </a:endParaRPr>
                    </a:p>
                    <a:p>
                      <a:pPr indent="-342900" lvl="0" marL="457200" rtl="0">
                        <a:lnSpc>
                          <a:spcPct val="150000"/>
                        </a:lnSpc>
                        <a:spcBef>
                          <a:spcPts val="0"/>
                        </a:spcBef>
                        <a:spcAft>
                          <a:spcPts val="0"/>
                        </a:spcAft>
                        <a:buClr>
                          <a:schemeClr val="accent1"/>
                        </a:buClr>
                        <a:buSzPts val="1800"/>
                        <a:buFont typeface="Lato"/>
                        <a:buChar char="●"/>
                      </a:pPr>
                      <a:r>
                        <a:rPr lang="en-GB" sz="1800">
                          <a:solidFill>
                            <a:schemeClr val="accent1"/>
                          </a:solidFill>
                          <a:latin typeface="Lato"/>
                          <a:ea typeface="Lato"/>
                          <a:cs typeface="Lato"/>
                          <a:sym typeface="Lato"/>
                        </a:rPr>
                        <a:t>Pas de connexion nécessaire</a:t>
                      </a:r>
                      <a:endParaRPr sz="1800">
                        <a:solidFill>
                          <a:schemeClr val="accent1"/>
                        </a:solidFill>
                        <a:latin typeface="Lato"/>
                        <a:ea typeface="Lato"/>
                        <a:cs typeface="Lato"/>
                        <a:sym typeface="Lato"/>
                      </a:endParaRPr>
                    </a:p>
                    <a:p>
                      <a:pPr indent="-342900" lvl="0" marL="457200" rtl="0">
                        <a:lnSpc>
                          <a:spcPct val="150000"/>
                        </a:lnSpc>
                        <a:spcBef>
                          <a:spcPts val="0"/>
                        </a:spcBef>
                        <a:spcAft>
                          <a:spcPts val="0"/>
                        </a:spcAft>
                        <a:buClr>
                          <a:schemeClr val="accent1"/>
                        </a:buClr>
                        <a:buSzPts val="1800"/>
                        <a:buFont typeface="Lato"/>
                        <a:buChar char="●"/>
                      </a:pPr>
                      <a:r>
                        <a:rPr lang="en-GB" sz="1800">
                          <a:solidFill>
                            <a:schemeClr val="accent1"/>
                          </a:solidFill>
                          <a:latin typeface="Lato"/>
                          <a:ea typeface="Lato"/>
                          <a:cs typeface="Lato"/>
                          <a:sym typeface="Lato"/>
                        </a:rPr>
                        <a:t>Pas de réponse (pas de délai)</a:t>
                      </a:r>
                      <a:endParaRPr sz="2400">
                        <a:latin typeface="Lato"/>
                        <a:ea typeface="Lato"/>
                        <a:cs typeface="Lato"/>
                        <a:sym typeface="Lato"/>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64" name="Shape 36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65" name="Shape 365"/>
          <p:cNvSpPr txBox="1"/>
          <p:nvPr>
            <p:ph type="title"/>
          </p:nvPr>
        </p:nvSpPr>
        <p:spPr>
          <a:xfrm>
            <a:off x="0" y="170500"/>
            <a:ext cx="6151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Transmission des données CAN</a:t>
            </a:r>
            <a:endParaRPr sz="3000">
              <a:solidFill>
                <a:srgbClr val="7F0000"/>
              </a:solidFill>
            </a:endParaRPr>
          </a:p>
        </p:txBody>
      </p:sp>
      <p:sp>
        <p:nvSpPr>
          <p:cNvPr id="366" name="Shape 366"/>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Solution : OSC sur UDP</a:t>
            </a:r>
            <a:endParaRPr b="1" sz="4200">
              <a:latin typeface="Raleway"/>
              <a:ea typeface="Raleway"/>
              <a:cs typeface="Raleway"/>
              <a:sym typeface="Raleway"/>
            </a:endParaRPr>
          </a:p>
        </p:txBody>
      </p:sp>
      <p:sp>
        <p:nvSpPr>
          <p:cNvPr id="367" name="Shape 367"/>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OSC (Open Sound Control) est un protocole applicatif populaire dans le monde des arts technologiques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Simple d’utilisation</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Beaucoup d’implémentations libres disponibles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Utilisation par-dessus UDP pour éviter les délais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Format de paquet qui permet de supporter la perte de paquets</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73" name="Shape 373"/>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74" name="Shape 374"/>
          <p:cNvSpPr txBox="1"/>
          <p:nvPr>
            <p:ph type="title"/>
          </p:nvPr>
        </p:nvSpPr>
        <p:spPr>
          <a:xfrm>
            <a:off x="0" y="170500"/>
            <a:ext cx="6151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Transmission des données CAN</a:t>
            </a:r>
            <a:endParaRPr sz="3000">
              <a:solidFill>
                <a:srgbClr val="7F0000"/>
              </a:solidFill>
            </a:endParaRPr>
          </a:p>
        </p:txBody>
      </p:sp>
      <p:sp>
        <p:nvSpPr>
          <p:cNvPr id="375" name="Shape 375"/>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Solution : Format des paquets CAN</a:t>
            </a:r>
            <a:endParaRPr b="1" sz="4200">
              <a:latin typeface="Raleway"/>
              <a:ea typeface="Raleway"/>
              <a:cs typeface="Raleway"/>
              <a:sym typeface="Raleway"/>
            </a:endParaRPr>
          </a:p>
        </p:txBody>
      </p:sp>
      <p:sp>
        <p:nvSpPr>
          <p:cNvPr id="376" name="Shape 376"/>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graphicFrame>
        <p:nvGraphicFramePr>
          <p:cNvPr id="377" name="Shape 377"/>
          <p:cNvGraphicFramePr/>
          <p:nvPr/>
        </p:nvGraphicFramePr>
        <p:xfrm>
          <a:off x="223225" y="2186863"/>
          <a:ext cx="3000000" cy="3000000"/>
        </p:xfrm>
        <a:graphic>
          <a:graphicData uri="http://schemas.openxmlformats.org/drawingml/2006/table">
            <a:tbl>
              <a:tblPr>
                <a:noFill/>
                <a:tableStyleId>{754DBDF8-BB10-4B2A-B0C5-7017D06DEA96}</a:tableStyleId>
              </a:tblPr>
              <a:tblGrid>
                <a:gridCol w="1453600"/>
                <a:gridCol w="1453600"/>
                <a:gridCol w="1453600"/>
                <a:gridCol w="1453600"/>
                <a:gridCol w="1453600"/>
                <a:gridCol w="1453600"/>
              </a:tblGrid>
              <a:tr h="654575">
                <a:tc gridSpan="6">
                  <a:txBody>
                    <a:bodyPr>
                      <a:noAutofit/>
                    </a:bodyPr>
                    <a:lstStyle/>
                    <a:p>
                      <a:pPr indent="0" lvl="0" marL="0" rtl="0">
                        <a:spcBef>
                          <a:spcPts val="0"/>
                        </a:spcBef>
                        <a:spcAft>
                          <a:spcPts val="0"/>
                        </a:spcAft>
                        <a:buNone/>
                      </a:pPr>
                      <a:r>
                        <a:rPr lang="en-GB" sz="1800">
                          <a:latin typeface="Lato"/>
                          <a:ea typeface="Lato"/>
                          <a:cs typeface="Lato"/>
                          <a:sym typeface="Lato"/>
                        </a:rPr>
                        <a:t>Adresse OSC = </a:t>
                      </a:r>
                      <a:r>
                        <a:rPr lang="en-GB" sz="1800">
                          <a:latin typeface="Consolas"/>
                          <a:ea typeface="Consolas"/>
                          <a:cs typeface="Consolas"/>
                          <a:sym typeface="Consolas"/>
                        </a:rPr>
                        <a:t>“/inf3995-03/can-data”</a:t>
                      </a:r>
                      <a:endParaRPr sz="1800">
                        <a:latin typeface="Consolas"/>
                        <a:ea typeface="Consolas"/>
                        <a:cs typeface="Consolas"/>
                        <a:sym typeface="Consolas"/>
                      </a:endParaRPr>
                    </a:p>
                  </a:txBody>
                  <a:tcPr marT="91425" marB="91425" marR="91425" marL="91425" anchor="ctr"/>
                </a:tc>
                <a:tc hMerge="1"/>
                <a:tc hMerge="1"/>
                <a:tc hMerge="1"/>
                <a:tc hMerge="1"/>
                <a:tc hMerge="1"/>
              </a:tr>
              <a:tr h="654575">
                <a:tc gridSpan="6">
                  <a:txBody>
                    <a:bodyPr>
                      <a:noAutofit/>
                    </a:bodyPr>
                    <a:lstStyle/>
                    <a:p>
                      <a:pPr indent="0" lvl="0" marL="0" rtl="0">
                        <a:spcBef>
                          <a:spcPts val="0"/>
                        </a:spcBef>
                        <a:spcAft>
                          <a:spcPts val="0"/>
                        </a:spcAft>
                        <a:buNone/>
                      </a:pPr>
                      <a:r>
                        <a:rPr lang="en-GB" sz="1800">
                          <a:latin typeface="Lato"/>
                          <a:ea typeface="Lato"/>
                          <a:cs typeface="Lato"/>
                          <a:sym typeface="Lato"/>
                        </a:rPr>
                        <a:t>«Type tag» OSC</a:t>
                      </a:r>
                      <a:endParaRPr sz="1800">
                        <a:latin typeface="Lato"/>
                        <a:ea typeface="Lato"/>
                        <a:cs typeface="Lato"/>
                        <a:sym typeface="Lato"/>
                      </a:endParaRPr>
                    </a:p>
                  </a:txBody>
                  <a:tcPr marT="91425" marB="91425" marR="91425" marL="91425" anchor="ctr"/>
                </a:tc>
                <a:tc hMerge="1"/>
                <a:tc hMerge="1"/>
                <a:tc hMerge="1"/>
                <a:tc hMerge="1"/>
                <a:tc hMerge="1"/>
              </a:tr>
              <a:tr h="654575">
                <a:tc>
                  <a:txBody>
                    <a:bodyPr>
                      <a:noAutofit/>
                    </a:bodyPr>
                    <a:lstStyle/>
                    <a:p>
                      <a:pPr indent="0" lvl="0" marL="0">
                        <a:spcBef>
                          <a:spcPts val="0"/>
                        </a:spcBef>
                        <a:spcAft>
                          <a:spcPts val="0"/>
                        </a:spcAft>
                        <a:buNone/>
                      </a:pPr>
                      <a:r>
                        <a:rPr lang="en-GB" sz="1800">
                          <a:latin typeface="Lato"/>
                          <a:ea typeface="Lato"/>
                          <a:cs typeface="Lato"/>
                          <a:sym typeface="Lato"/>
                        </a:rPr>
                        <a:t>CAN SID</a:t>
                      </a:r>
                      <a:endParaRPr sz="1800">
                        <a:latin typeface="Lato"/>
                        <a:ea typeface="Lato"/>
                        <a:cs typeface="Lato"/>
                        <a:sym typeface="Lato"/>
                      </a:endParaRPr>
                    </a:p>
                  </a:txBody>
                  <a:tcPr marT="91425" marB="91425" marR="91425" marL="91425" anchor="ctr"/>
                </a:tc>
                <a:tc>
                  <a:txBody>
                    <a:bodyPr>
                      <a:noAutofit/>
                    </a:bodyPr>
                    <a:lstStyle/>
                    <a:p>
                      <a:pPr indent="0" lvl="0" marL="0">
                        <a:spcBef>
                          <a:spcPts val="0"/>
                        </a:spcBef>
                        <a:spcAft>
                          <a:spcPts val="0"/>
                        </a:spcAft>
                        <a:buNone/>
                      </a:pPr>
                      <a:r>
                        <a:rPr lang="en-GB" sz="1800">
                          <a:latin typeface="Lato"/>
                          <a:ea typeface="Lato"/>
                          <a:cs typeface="Lato"/>
                          <a:sym typeface="Lato"/>
                        </a:rPr>
                        <a:t>Donnée 1</a:t>
                      </a:r>
                      <a:endParaRPr sz="1800">
                        <a:latin typeface="Lato"/>
                        <a:ea typeface="Lato"/>
                        <a:cs typeface="Lato"/>
                        <a:sym typeface="Lato"/>
                      </a:endParaRPr>
                    </a:p>
                  </a:txBody>
                  <a:tcPr marT="91425" marB="91425" marR="91425" marL="91425" anchor="ctr"/>
                </a:tc>
                <a:tc>
                  <a:txBody>
                    <a:bodyPr>
                      <a:noAutofit/>
                    </a:bodyPr>
                    <a:lstStyle/>
                    <a:p>
                      <a:pPr indent="0" lvl="0" marL="0">
                        <a:spcBef>
                          <a:spcPts val="0"/>
                        </a:spcBef>
                        <a:spcAft>
                          <a:spcPts val="0"/>
                        </a:spcAft>
                        <a:buNone/>
                      </a:pPr>
                      <a:r>
                        <a:rPr lang="en-GB" sz="1800">
                          <a:latin typeface="Lato"/>
                          <a:ea typeface="Lato"/>
                          <a:cs typeface="Lato"/>
                          <a:sym typeface="Lato"/>
                        </a:rPr>
                        <a:t>Donnée 2</a:t>
                      </a:r>
                      <a:endParaRPr sz="1800">
                        <a:latin typeface="Lato"/>
                        <a:ea typeface="Lato"/>
                        <a:cs typeface="Lato"/>
                        <a:sym typeface="Lato"/>
                      </a:endParaRPr>
                    </a:p>
                  </a:txBody>
                  <a:tcPr marT="91425" marB="91425" marR="91425" marL="91425" anchor="ctr"/>
                </a:tc>
                <a:tc>
                  <a:txBody>
                    <a:bodyPr>
                      <a:noAutofit/>
                    </a:bodyPr>
                    <a:lstStyle/>
                    <a:p>
                      <a:pPr indent="0" lvl="0" marL="0">
                        <a:spcBef>
                          <a:spcPts val="0"/>
                        </a:spcBef>
                        <a:spcAft>
                          <a:spcPts val="0"/>
                        </a:spcAft>
                        <a:buNone/>
                      </a:pPr>
                      <a:r>
                        <a:rPr lang="en-GB" sz="1800">
                          <a:latin typeface="Lato"/>
                          <a:ea typeface="Lato"/>
                          <a:cs typeface="Lato"/>
                          <a:sym typeface="Lato"/>
                        </a:rPr>
                        <a:t>Type source</a:t>
                      </a:r>
                      <a:endParaRPr sz="1800">
                        <a:latin typeface="Lato"/>
                        <a:ea typeface="Lato"/>
                        <a:cs typeface="Lato"/>
                        <a:sym typeface="Lato"/>
                      </a:endParaRPr>
                    </a:p>
                  </a:txBody>
                  <a:tcPr marT="91425" marB="91425" marR="91425" marL="91425" anchor="ctr"/>
                </a:tc>
                <a:tc>
                  <a:txBody>
                    <a:bodyPr>
                      <a:noAutofit/>
                    </a:bodyPr>
                    <a:lstStyle/>
                    <a:p>
                      <a:pPr indent="0" lvl="0" marL="0">
                        <a:spcBef>
                          <a:spcPts val="0"/>
                        </a:spcBef>
                        <a:spcAft>
                          <a:spcPts val="0"/>
                        </a:spcAft>
                        <a:buNone/>
                      </a:pPr>
                      <a:r>
                        <a:rPr lang="en-GB" sz="1800">
                          <a:latin typeface="Lato"/>
                          <a:ea typeface="Lato"/>
                          <a:cs typeface="Lato"/>
                          <a:sym typeface="Lato"/>
                        </a:rPr>
                        <a:t>N° source</a:t>
                      </a:r>
                      <a:endParaRPr sz="1800">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rPr lang="en-GB" sz="1800">
                          <a:latin typeface="Lato"/>
                          <a:ea typeface="Lato"/>
                          <a:cs typeface="Lato"/>
                          <a:sym typeface="Lato"/>
                        </a:rPr>
                        <a:t>Compteur</a:t>
                      </a:r>
                      <a:endParaRPr sz="1800">
                        <a:latin typeface="Lato"/>
                        <a:ea typeface="Lato"/>
                        <a:cs typeface="Lato"/>
                        <a:sym typeface="Lato"/>
                      </a:endParaRPr>
                    </a:p>
                  </a:txBody>
                  <a:tcPr marT="91425" marB="91425" marR="91425" marL="91425" anchor="ctr"/>
                </a:tc>
              </a:tr>
              <a:tr h="654575">
                <a:tc>
                  <a:txBody>
                    <a:bodyPr>
                      <a:noAutofit/>
                    </a:bodyPr>
                    <a:lstStyle/>
                    <a:p>
                      <a:pPr indent="0" lvl="0" marL="0" rtl="0">
                        <a:spcBef>
                          <a:spcPts val="0"/>
                        </a:spcBef>
                        <a:spcAft>
                          <a:spcPts val="0"/>
                        </a:spcAft>
                        <a:buNone/>
                      </a:pPr>
                      <a:r>
                        <a:rPr lang="en-GB" sz="2400">
                          <a:latin typeface="Lato"/>
                          <a:ea typeface="Lato"/>
                          <a:cs typeface="Lato"/>
                          <a:sym typeface="Lato"/>
                        </a:rPr>
                        <a:t>. . .</a:t>
                      </a:r>
                      <a:endParaRPr sz="2400">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t/>
                      </a:r>
                      <a:endParaRPr>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t/>
                      </a:r>
                      <a:endParaRPr>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t/>
                      </a:r>
                      <a:endParaRPr>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t/>
                      </a:r>
                      <a:endParaRPr>
                        <a:latin typeface="Lato"/>
                        <a:ea typeface="Lato"/>
                        <a:cs typeface="Lato"/>
                        <a:sym typeface="Lato"/>
                      </a:endParaRPr>
                    </a:p>
                  </a:txBody>
                  <a:tcPr marT="91425" marB="91425" marR="91425" marL="91425" anchor="ctr"/>
                </a:tc>
                <a:tc>
                  <a:txBody>
                    <a:bodyPr>
                      <a:noAutofit/>
                    </a:bodyPr>
                    <a:lstStyle/>
                    <a:p>
                      <a:pPr indent="0" lvl="0" marL="0" rtl="0">
                        <a:spcBef>
                          <a:spcPts val="0"/>
                        </a:spcBef>
                        <a:spcAft>
                          <a:spcPts val="0"/>
                        </a:spcAft>
                        <a:buNone/>
                      </a:pPr>
                      <a:r>
                        <a:t/>
                      </a:r>
                      <a:endParaRPr>
                        <a:latin typeface="Lato"/>
                        <a:ea typeface="Lato"/>
                        <a:cs typeface="Lato"/>
                        <a:sym typeface="Lato"/>
                      </a:endParaRPr>
                    </a:p>
                  </a:txBody>
                  <a:tcPr marT="91425" marB="91425" marR="91425" marL="91425"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83" name="Shape 383"/>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84" name="Shape 384"/>
          <p:cNvSpPr txBox="1"/>
          <p:nvPr>
            <p:ph type="title"/>
          </p:nvPr>
        </p:nvSpPr>
        <p:spPr>
          <a:xfrm>
            <a:off x="0" y="170500"/>
            <a:ext cx="65604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Transmission de la configuration</a:t>
            </a:r>
            <a:endParaRPr sz="3000">
              <a:solidFill>
                <a:srgbClr val="7F0000"/>
              </a:solidFill>
            </a:endParaRPr>
          </a:p>
        </p:txBody>
      </p:sp>
      <p:sp>
        <p:nvSpPr>
          <p:cNvPr id="385" name="Shape 385"/>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Interface HTTP</a:t>
            </a:r>
            <a:endParaRPr b="1" sz="4200">
              <a:latin typeface="Raleway"/>
              <a:ea typeface="Raleway"/>
              <a:cs typeface="Raleway"/>
              <a:sym typeface="Raleway"/>
            </a:endParaRPr>
          </a:p>
        </p:txBody>
      </p:sp>
      <p:sp>
        <p:nvSpPr>
          <p:cNvPr id="386" name="Shape 386"/>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Téléchargement de la disposition de l’interface graphique du client</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Téléchargement de tous les paramètres de configuration (nom de la fusée, nom de la carte, port UDP)</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Téléchargement des énumérations de CAN SID et de type de module (noms et valeurs numériques)</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392" name="Shape 392"/>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393" name="Shape 393"/>
          <p:cNvSpPr txBox="1"/>
          <p:nvPr>
            <p:ph type="title"/>
          </p:nvPr>
        </p:nvSpPr>
        <p:spPr>
          <a:xfrm>
            <a:off x="1184400" y="2593825"/>
            <a:ext cx="6775200" cy="15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rgbClr val="7F0000"/>
                </a:solidFill>
              </a:rPr>
              <a:t>Architecture logicielle du serveur</a:t>
            </a:r>
            <a:endParaRPr sz="4800">
              <a:solidFill>
                <a:srgbClr val="7F0000"/>
              </a:solidFill>
            </a:endParaRPr>
          </a:p>
        </p:txBody>
      </p:sp>
      <p:sp>
        <p:nvSpPr>
          <p:cNvPr id="394" name="Shape 394"/>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sz="42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Test Moteur</a:t>
            </a:r>
            <a:endParaRPr>
              <a:solidFill>
                <a:srgbClr val="7F0000"/>
              </a:solidFill>
            </a:endParaRPr>
          </a:p>
        </p:txBody>
      </p:sp>
      <p:sp>
        <p:nvSpPr>
          <p:cNvPr id="123" name="Shape 123"/>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24" name="Shape 12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Erica Bugden</a:t>
            </a:r>
            <a:endParaRPr/>
          </a:p>
        </p:txBody>
      </p:sp>
      <p:pic>
        <p:nvPicPr>
          <p:cNvPr id="125" name="Shape 125"/>
          <p:cNvPicPr preferRelativeResize="0"/>
          <p:nvPr/>
        </p:nvPicPr>
        <p:blipFill>
          <a:blip r:embed="rId3">
            <a:alphaModFix/>
          </a:blip>
          <a:stretch>
            <a:fillRect/>
          </a:stretch>
        </p:blipFill>
        <p:spPr>
          <a:xfrm>
            <a:off x="638363" y="1356867"/>
            <a:ext cx="7867282" cy="4660833"/>
          </a:xfrm>
          <a:prstGeom prst="rect">
            <a:avLst/>
          </a:prstGeom>
          <a:noFill/>
          <a:ln>
            <a:noFill/>
          </a:ln>
        </p:spPr>
      </p:pic>
      <p:sp>
        <p:nvSpPr>
          <p:cNvPr id="126" name="Shape 126"/>
          <p:cNvSpPr txBox="1"/>
          <p:nvPr>
            <p:ph idx="1" type="body"/>
          </p:nvPr>
        </p:nvSpPr>
        <p:spPr>
          <a:xfrm>
            <a:off x="4695700" y="6322500"/>
            <a:ext cx="3471300" cy="36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Image(s): Oronos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00" name="Shape 400"/>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401" name="Shape 401"/>
          <p:cNvSpPr txBox="1"/>
          <p:nvPr>
            <p:ph type="title"/>
          </p:nvPr>
        </p:nvSpPr>
        <p:spPr>
          <a:xfrm>
            <a:off x="0" y="170500"/>
            <a:ext cx="65604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Architecture logicielle du serveur</a:t>
            </a:r>
            <a:endParaRPr sz="3000">
              <a:solidFill>
                <a:srgbClr val="7F0000"/>
              </a:solidFill>
            </a:endParaRPr>
          </a:p>
        </p:txBody>
      </p:sp>
      <p:sp>
        <p:nvSpPr>
          <p:cNvPr id="402" name="Shape 402"/>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Grandes lignes</a:t>
            </a:r>
            <a:endParaRPr b="1" sz="4200">
              <a:latin typeface="Raleway"/>
              <a:ea typeface="Raleway"/>
              <a:cs typeface="Raleway"/>
              <a:sym typeface="Raleway"/>
            </a:endParaRPr>
          </a:p>
        </p:txBody>
      </p:sp>
      <p:sp>
        <p:nvSpPr>
          <p:cNvPr id="403" name="Shape 403"/>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Python 3</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Fils d’exécution parallèles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Architecture par tâches</a:t>
            </a:r>
            <a:endParaRPr sz="2400">
              <a:solidFill>
                <a:schemeClr val="accent1"/>
              </a:solidFill>
              <a:latin typeface="Lato"/>
              <a:ea typeface="Lato"/>
              <a:cs typeface="Lato"/>
              <a:sym typeface="Lato"/>
            </a:endParaRPr>
          </a:p>
          <a:p>
            <a:pPr indent="-381000" lvl="1" marL="9144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Chaque tâche peut produire des résultats dans un tampon</a:t>
            </a:r>
            <a:endParaRPr sz="2400">
              <a:solidFill>
                <a:schemeClr val="accent1"/>
              </a:solidFill>
              <a:latin typeface="Lato"/>
              <a:ea typeface="Lato"/>
              <a:cs typeface="Lato"/>
              <a:sym typeface="Lato"/>
            </a:endParaRPr>
          </a:p>
          <a:p>
            <a:pPr indent="-381000" lvl="1" marL="9144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Chaque tâche peut se connecter au tampon de sortie d’une autre tâche</a:t>
            </a:r>
            <a:endParaRPr>
              <a:latin typeface="Alegreya"/>
              <a:ea typeface="Alegreya"/>
              <a:cs typeface="Alegreya"/>
              <a:sym typeface="Alegrey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09" name="Shape 409"/>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410" name="Shape 410"/>
          <p:cNvSpPr txBox="1"/>
          <p:nvPr>
            <p:ph type="title"/>
          </p:nvPr>
        </p:nvSpPr>
        <p:spPr>
          <a:xfrm>
            <a:off x="0" y="170500"/>
            <a:ext cx="65604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Architecture logicielle du serveur</a:t>
            </a:r>
            <a:endParaRPr sz="3000">
              <a:solidFill>
                <a:srgbClr val="7F0000"/>
              </a:solidFill>
            </a:endParaRPr>
          </a:p>
        </p:txBody>
      </p:sp>
      <p:sp>
        <p:nvSpPr>
          <p:cNvPr id="411" name="Shape 411"/>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sz="4200">
              <a:latin typeface="Raleway"/>
              <a:ea typeface="Raleway"/>
              <a:cs typeface="Raleway"/>
              <a:sym typeface="Raleway"/>
            </a:endParaRPr>
          </a:p>
        </p:txBody>
      </p:sp>
      <p:sp>
        <p:nvSpPr>
          <p:cNvPr id="412" name="Shape 412"/>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GB" sz="2400">
                <a:solidFill>
                  <a:schemeClr val="accent1"/>
                </a:solidFill>
                <a:latin typeface="Lato"/>
                <a:ea typeface="Lato"/>
                <a:cs typeface="Lato"/>
                <a:sym typeface="Lato"/>
              </a:rPr>
              <a:t>Diagramme de classe, ACTIVATE!</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pic>
        <p:nvPicPr>
          <p:cNvPr id="413" name="Shape 413"/>
          <p:cNvPicPr preferRelativeResize="0"/>
          <p:nvPr/>
        </p:nvPicPr>
        <p:blipFill>
          <a:blip r:embed="rId3">
            <a:alphaModFix/>
          </a:blip>
          <a:stretch>
            <a:fillRect/>
          </a:stretch>
        </p:blipFill>
        <p:spPr>
          <a:xfrm>
            <a:off x="311700" y="1132625"/>
            <a:ext cx="8633249" cy="48009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19" name="Shape 419"/>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Charles Hosson</a:t>
            </a:r>
            <a:endParaRPr/>
          </a:p>
        </p:txBody>
      </p:sp>
      <p:sp>
        <p:nvSpPr>
          <p:cNvPr id="420" name="Shape 420"/>
          <p:cNvSpPr txBox="1"/>
          <p:nvPr>
            <p:ph type="title"/>
          </p:nvPr>
        </p:nvSpPr>
        <p:spPr>
          <a:xfrm>
            <a:off x="0" y="170500"/>
            <a:ext cx="65604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Architecture logicielle du serveur</a:t>
            </a:r>
            <a:endParaRPr sz="3000">
              <a:solidFill>
                <a:srgbClr val="7F0000"/>
              </a:solidFill>
            </a:endParaRPr>
          </a:p>
        </p:txBody>
      </p:sp>
      <p:sp>
        <p:nvSpPr>
          <p:cNvPr id="421" name="Shape 421"/>
          <p:cNvSpPr txBox="1"/>
          <p:nvPr/>
        </p:nvSpPr>
        <p:spPr>
          <a:xfrm>
            <a:off x="0" y="774400"/>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b="1" sz="4200">
              <a:latin typeface="Raleway"/>
              <a:ea typeface="Raleway"/>
              <a:cs typeface="Raleway"/>
              <a:sym typeface="Raleway"/>
            </a:endParaRPr>
          </a:p>
        </p:txBody>
      </p:sp>
      <p:sp>
        <p:nvSpPr>
          <p:cNvPr id="422" name="Shape 422"/>
          <p:cNvSpPr txBox="1"/>
          <p:nvPr/>
        </p:nvSpPr>
        <p:spPr>
          <a:xfrm>
            <a:off x="223225" y="2120650"/>
            <a:ext cx="8721600" cy="4097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GB" sz="2400">
                <a:solidFill>
                  <a:schemeClr val="accent1"/>
                </a:solidFill>
                <a:latin typeface="Lato"/>
                <a:ea typeface="Lato"/>
                <a:cs typeface="Lato"/>
                <a:sym typeface="Lato"/>
              </a:rPr>
              <a:t>Diagramme de classe, ACTIVATE!</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pic>
        <p:nvPicPr>
          <p:cNvPr id="423" name="Shape 423"/>
          <p:cNvPicPr preferRelativeResize="0"/>
          <p:nvPr/>
        </p:nvPicPr>
        <p:blipFill rotWithShape="1">
          <a:blip r:embed="rId3">
            <a:alphaModFix/>
          </a:blip>
          <a:srcRect b="0" l="0" r="0" t="34785"/>
          <a:stretch/>
        </p:blipFill>
        <p:spPr>
          <a:xfrm>
            <a:off x="247901" y="1041725"/>
            <a:ext cx="8633249" cy="3130876"/>
          </a:xfrm>
          <a:prstGeom prst="rect">
            <a:avLst/>
          </a:prstGeom>
          <a:noFill/>
          <a:ln>
            <a:noFill/>
          </a:ln>
        </p:spPr>
      </p:pic>
      <p:sp>
        <p:nvSpPr>
          <p:cNvPr id="424" name="Shape 424"/>
          <p:cNvSpPr/>
          <p:nvPr/>
        </p:nvSpPr>
        <p:spPr>
          <a:xfrm>
            <a:off x="159426" y="1897426"/>
            <a:ext cx="1998900" cy="22875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nvSpPr>
        <p:spPr>
          <a:xfrm>
            <a:off x="2292476" y="1897426"/>
            <a:ext cx="1998900" cy="22875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Shape 426"/>
          <p:cNvSpPr/>
          <p:nvPr/>
        </p:nvSpPr>
        <p:spPr>
          <a:xfrm>
            <a:off x="4844281" y="1897426"/>
            <a:ext cx="1998900" cy="22875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6979534" y="1897426"/>
            <a:ext cx="1998900" cy="22875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txBox="1"/>
          <p:nvPr/>
        </p:nvSpPr>
        <p:spPr>
          <a:xfrm>
            <a:off x="297625" y="4266100"/>
            <a:ext cx="1814100" cy="105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solidFill>
                  <a:srgbClr val="0000FF"/>
                </a:solidFill>
                <a:latin typeface="Lato"/>
                <a:ea typeface="Lato"/>
                <a:cs typeface="Lato"/>
                <a:sym typeface="Lato"/>
              </a:rPr>
              <a:t>Transmission de données et de configuration </a:t>
            </a:r>
            <a:endParaRPr b="1" sz="1800">
              <a:solidFill>
                <a:srgbClr val="0000FF"/>
              </a:solidFill>
              <a:latin typeface="Lato"/>
              <a:ea typeface="Lato"/>
              <a:cs typeface="Lato"/>
              <a:sym typeface="Lato"/>
            </a:endParaRPr>
          </a:p>
        </p:txBody>
      </p:sp>
      <p:sp>
        <p:nvSpPr>
          <p:cNvPr id="429" name="Shape 429"/>
          <p:cNvSpPr txBox="1"/>
          <p:nvPr/>
        </p:nvSpPr>
        <p:spPr>
          <a:xfrm>
            <a:off x="2418300" y="4287450"/>
            <a:ext cx="1723800" cy="74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solidFill>
                  <a:srgbClr val="0000FF"/>
                </a:solidFill>
                <a:latin typeface="Lato"/>
                <a:ea typeface="Lato"/>
                <a:cs typeface="Lato"/>
                <a:sym typeface="Lato"/>
              </a:rPr>
              <a:t>Réception de données</a:t>
            </a:r>
            <a:endParaRPr b="1" sz="1800">
              <a:solidFill>
                <a:srgbClr val="0000FF"/>
              </a:solidFill>
              <a:latin typeface="Lato"/>
              <a:ea typeface="Lato"/>
              <a:cs typeface="Lato"/>
              <a:sym typeface="Lato"/>
            </a:endParaRPr>
          </a:p>
        </p:txBody>
      </p:sp>
      <p:sp>
        <p:nvSpPr>
          <p:cNvPr id="430" name="Shape 430"/>
          <p:cNvSpPr txBox="1"/>
          <p:nvPr/>
        </p:nvSpPr>
        <p:spPr>
          <a:xfrm>
            <a:off x="4981825" y="4287438"/>
            <a:ext cx="1723800" cy="74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solidFill>
                  <a:srgbClr val="0000FF"/>
                </a:solidFill>
                <a:latin typeface="Lato"/>
                <a:ea typeface="Lato"/>
                <a:cs typeface="Lato"/>
                <a:sym typeface="Lato"/>
              </a:rPr>
              <a:t>Affichage d’information</a:t>
            </a:r>
            <a:endParaRPr b="1" sz="1800">
              <a:solidFill>
                <a:srgbClr val="0000FF"/>
              </a:solidFill>
              <a:latin typeface="Lato"/>
              <a:ea typeface="Lato"/>
              <a:cs typeface="Lato"/>
              <a:sym typeface="Lato"/>
            </a:endParaRPr>
          </a:p>
        </p:txBody>
      </p:sp>
      <p:sp>
        <p:nvSpPr>
          <p:cNvPr id="431" name="Shape 431"/>
          <p:cNvSpPr txBox="1"/>
          <p:nvPr/>
        </p:nvSpPr>
        <p:spPr>
          <a:xfrm>
            <a:off x="7071925" y="4287450"/>
            <a:ext cx="1814100" cy="105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solidFill>
                  <a:srgbClr val="0000FF"/>
                </a:solidFill>
                <a:latin typeface="Lato"/>
                <a:ea typeface="Lato"/>
                <a:cs typeface="Lato"/>
                <a:sym typeface="Lato"/>
              </a:rPr>
              <a:t>Enregistrement de données et d’événements</a:t>
            </a:r>
            <a:endParaRPr b="1" sz="1800">
              <a:solidFill>
                <a:srgbClr val="0000FF"/>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311700" y="2568760"/>
            <a:ext cx="8520600" cy="1720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4. Solution</a:t>
            </a:r>
            <a:endParaRPr/>
          </a:p>
          <a:p>
            <a:pPr indent="0" lvl="0" marL="0" rtl="0">
              <a:spcBef>
                <a:spcPts val="0"/>
              </a:spcBef>
              <a:spcAft>
                <a:spcPts val="0"/>
              </a:spcAft>
              <a:buNone/>
            </a:pPr>
            <a:r>
              <a:rPr lang="en-GB"/>
              <a:t>b) Client</a:t>
            </a:r>
            <a:endParaRPr/>
          </a:p>
        </p:txBody>
      </p:sp>
      <p:sp>
        <p:nvSpPr>
          <p:cNvPr id="437" name="Shape 43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Architecture Client</a:t>
            </a:r>
            <a:endParaRPr>
              <a:solidFill>
                <a:srgbClr val="7F0000"/>
              </a:solidFill>
            </a:endParaRPr>
          </a:p>
        </p:txBody>
      </p:sp>
      <p:sp>
        <p:nvSpPr>
          <p:cNvPr id="443" name="Shape 443"/>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44" name="Shape 44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Justine Pepin</a:t>
            </a:r>
            <a:endParaRPr/>
          </a:p>
        </p:txBody>
      </p:sp>
      <p:pic>
        <p:nvPicPr>
          <p:cNvPr id="445" name="Shape 445"/>
          <p:cNvPicPr preferRelativeResize="0"/>
          <p:nvPr/>
        </p:nvPicPr>
        <p:blipFill>
          <a:blip r:embed="rId3">
            <a:alphaModFix/>
          </a:blip>
          <a:stretch>
            <a:fillRect/>
          </a:stretch>
        </p:blipFill>
        <p:spPr>
          <a:xfrm>
            <a:off x="152400" y="639950"/>
            <a:ext cx="8409525" cy="560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Architecture Client : Les points d’entrée</a:t>
            </a:r>
            <a:endParaRPr>
              <a:solidFill>
                <a:srgbClr val="7F0000"/>
              </a:solidFill>
            </a:endParaRPr>
          </a:p>
        </p:txBody>
      </p:sp>
      <p:sp>
        <p:nvSpPr>
          <p:cNvPr id="451" name="Shape 451"/>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52" name="Shape 452"/>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Justine Pepin</a:t>
            </a:r>
            <a:endParaRPr/>
          </a:p>
        </p:txBody>
      </p:sp>
      <p:pic>
        <p:nvPicPr>
          <p:cNvPr id="453" name="Shape 453"/>
          <p:cNvPicPr preferRelativeResize="0"/>
          <p:nvPr/>
        </p:nvPicPr>
        <p:blipFill rotWithShape="1">
          <a:blip r:embed="rId3">
            <a:alphaModFix/>
          </a:blip>
          <a:srcRect b="0" l="0" r="0" t="0"/>
          <a:stretch/>
        </p:blipFill>
        <p:spPr>
          <a:xfrm>
            <a:off x="152400" y="639950"/>
            <a:ext cx="8409525" cy="5606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Architecture Client : Vers l’Activité Principale</a:t>
            </a:r>
            <a:endParaRPr>
              <a:solidFill>
                <a:srgbClr val="7F0000"/>
              </a:solidFill>
            </a:endParaRPr>
          </a:p>
        </p:txBody>
      </p:sp>
      <p:sp>
        <p:nvSpPr>
          <p:cNvPr id="459" name="Shape 459"/>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60" name="Shape 460"/>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Justine Pepin</a:t>
            </a:r>
            <a:endParaRPr/>
          </a:p>
        </p:txBody>
      </p:sp>
      <p:pic>
        <p:nvPicPr>
          <p:cNvPr id="461" name="Shape 461"/>
          <p:cNvPicPr preferRelativeResize="0"/>
          <p:nvPr/>
        </p:nvPicPr>
        <p:blipFill rotWithShape="1">
          <a:blip r:embed="rId3">
            <a:alphaModFix/>
          </a:blip>
          <a:srcRect b="0" l="0" r="0" t="0"/>
          <a:stretch/>
        </p:blipFill>
        <p:spPr>
          <a:xfrm>
            <a:off x="152400" y="639950"/>
            <a:ext cx="8409525" cy="5606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Architecture Client : Le menu d’application</a:t>
            </a:r>
            <a:endParaRPr>
              <a:solidFill>
                <a:srgbClr val="7F0000"/>
              </a:solidFill>
            </a:endParaRPr>
          </a:p>
        </p:txBody>
      </p:sp>
      <p:sp>
        <p:nvSpPr>
          <p:cNvPr id="467" name="Shape 467"/>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68" name="Shape 468"/>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Justine Pepin</a:t>
            </a:r>
            <a:endParaRPr/>
          </a:p>
        </p:txBody>
      </p:sp>
      <p:pic>
        <p:nvPicPr>
          <p:cNvPr id="469" name="Shape 469"/>
          <p:cNvPicPr preferRelativeResize="0"/>
          <p:nvPr/>
        </p:nvPicPr>
        <p:blipFill rotWithShape="1">
          <a:blip r:embed="rId3">
            <a:alphaModFix/>
          </a:blip>
          <a:srcRect b="0" l="0" r="0" t="0"/>
          <a:stretch/>
        </p:blipFill>
        <p:spPr>
          <a:xfrm>
            <a:off x="152400" y="639950"/>
            <a:ext cx="8409525" cy="5606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Architecture Client : </a:t>
            </a:r>
            <a:r>
              <a:rPr lang="en-GB">
                <a:solidFill>
                  <a:srgbClr val="7F0000"/>
                </a:solidFill>
              </a:rPr>
              <a:t>La réception du flot</a:t>
            </a:r>
            <a:endParaRPr>
              <a:solidFill>
                <a:srgbClr val="7F0000"/>
              </a:solidFill>
            </a:endParaRPr>
          </a:p>
        </p:txBody>
      </p:sp>
      <p:sp>
        <p:nvSpPr>
          <p:cNvPr id="475" name="Shape 475"/>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76" name="Shape 476"/>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Justine Pepin</a:t>
            </a:r>
            <a:endParaRPr/>
          </a:p>
        </p:txBody>
      </p:sp>
      <p:pic>
        <p:nvPicPr>
          <p:cNvPr id="477" name="Shape 477"/>
          <p:cNvPicPr preferRelativeResize="0"/>
          <p:nvPr/>
        </p:nvPicPr>
        <p:blipFill rotWithShape="1">
          <a:blip r:embed="rId3">
            <a:alphaModFix/>
          </a:blip>
          <a:srcRect b="0" l="0" r="0" t="0"/>
          <a:stretch/>
        </p:blipFill>
        <p:spPr>
          <a:xfrm>
            <a:off x="152400" y="639950"/>
            <a:ext cx="8409525" cy="5606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7F0000"/>
                </a:solidFill>
              </a:rPr>
              <a:t>Architecture Client : L’enregistrement</a:t>
            </a:r>
            <a:endParaRPr>
              <a:solidFill>
                <a:srgbClr val="7F0000"/>
              </a:solidFill>
            </a:endParaRPr>
          </a:p>
        </p:txBody>
      </p:sp>
      <p:sp>
        <p:nvSpPr>
          <p:cNvPr id="483" name="Shape 483"/>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484" name="Shape 48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Justine Pepin</a:t>
            </a:r>
            <a:endParaRPr/>
          </a:p>
        </p:txBody>
      </p:sp>
      <p:pic>
        <p:nvPicPr>
          <p:cNvPr id="485" name="Shape 485"/>
          <p:cNvPicPr preferRelativeResize="0"/>
          <p:nvPr/>
        </p:nvPicPr>
        <p:blipFill rotWithShape="1">
          <a:blip r:embed="rId3">
            <a:alphaModFix/>
          </a:blip>
          <a:srcRect b="0" l="0" r="0" t="0"/>
          <a:stretch/>
        </p:blipFill>
        <p:spPr>
          <a:xfrm>
            <a:off x="152400" y="639950"/>
            <a:ext cx="8409525" cy="5606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7F0000"/>
                </a:solidFill>
              </a:rPr>
              <a:t>Introduction</a:t>
            </a:r>
            <a:endParaRPr sz="3000">
              <a:solidFill>
                <a:srgbClr val="7F0000"/>
              </a:solidFill>
            </a:endParaRPr>
          </a:p>
        </p:txBody>
      </p:sp>
      <p:sp>
        <p:nvSpPr>
          <p:cNvPr id="132" name="Shape 132"/>
          <p:cNvSpPr txBox="1"/>
          <p:nvPr>
            <p:ph idx="1" type="body"/>
          </p:nvPr>
        </p:nvSpPr>
        <p:spPr>
          <a:xfrm>
            <a:off x="311700" y="1536625"/>
            <a:ext cx="4260300" cy="455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sz="2400"/>
              <a:t>Les fusées </a:t>
            </a:r>
            <a:endParaRPr b="1" sz="2400"/>
          </a:p>
          <a:p>
            <a:pPr indent="-381000" lvl="0" marL="457200" rtl="0">
              <a:spcBef>
                <a:spcPts val="1600"/>
              </a:spcBef>
              <a:spcAft>
                <a:spcPts val="0"/>
              </a:spcAft>
              <a:buSzPts val="2400"/>
              <a:buChar char="●"/>
            </a:pPr>
            <a:r>
              <a:rPr lang="en-GB" sz="2400"/>
              <a:t>Complexes</a:t>
            </a:r>
            <a:endParaRPr sz="2400"/>
          </a:p>
          <a:p>
            <a:pPr indent="-381000" lvl="0" marL="457200" rtl="0">
              <a:spcBef>
                <a:spcPts val="0"/>
              </a:spcBef>
              <a:spcAft>
                <a:spcPts val="0"/>
              </a:spcAft>
              <a:buSzPts val="2400"/>
              <a:buChar char="●"/>
            </a:pPr>
            <a:r>
              <a:rPr lang="en-GB" sz="2400"/>
              <a:t>Dangereuses</a:t>
            </a:r>
            <a:endParaRPr sz="2400"/>
          </a:p>
          <a:p>
            <a:pPr indent="0" lvl="0" marL="0" rtl="0">
              <a:spcBef>
                <a:spcPts val="1600"/>
              </a:spcBef>
              <a:spcAft>
                <a:spcPts val="0"/>
              </a:spcAft>
              <a:buNone/>
            </a:pPr>
            <a:r>
              <a:t/>
            </a:r>
            <a:endParaRPr sz="2400"/>
          </a:p>
          <a:p>
            <a:pPr indent="0" lvl="0" marL="0" rtl="0">
              <a:spcBef>
                <a:spcPts val="1600"/>
              </a:spcBef>
              <a:spcAft>
                <a:spcPts val="0"/>
              </a:spcAft>
              <a:buNone/>
            </a:pPr>
            <a:r>
              <a:rPr b="1" lang="en-GB" sz="2400">
                <a:solidFill>
                  <a:srgbClr val="666666"/>
                </a:solidFill>
              </a:rPr>
              <a:t>Projet</a:t>
            </a:r>
            <a:endParaRPr b="1" sz="2400">
              <a:solidFill>
                <a:srgbClr val="666666"/>
              </a:solidFill>
            </a:endParaRPr>
          </a:p>
          <a:p>
            <a:pPr indent="0" lvl="0" marL="0" rtl="0">
              <a:spcBef>
                <a:spcPts val="1600"/>
              </a:spcBef>
              <a:spcAft>
                <a:spcPts val="1600"/>
              </a:spcAft>
              <a:buNone/>
            </a:pPr>
            <a:r>
              <a:rPr lang="en-GB" sz="2400">
                <a:solidFill>
                  <a:srgbClr val="666666"/>
                </a:solidFill>
              </a:rPr>
              <a:t>Système de transfert et de visualisation de données de fusée</a:t>
            </a:r>
            <a:endParaRPr sz="2400">
              <a:solidFill>
                <a:srgbClr val="666666"/>
              </a:solidFill>
            </a:endParaRPr>
          </a:p>
        </p:txBody>
      </p:sp>
      <p:sp>
        <p:nvSpPr>
          <p:cNvPr id="133" name="Shape 133"/>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34" name="Shape 13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Erica Bugden</a:t>
            </a:r>
            <a:endParaRPr/>
          </a:p>
        </p:txBody>
      </p:sp>
      <p:pic>
        <p:nvPicPr>
          <p:cNvPr id="135" name="Shape 135"/>
          <p:cNvPicPr preferRelativeResize="0"/>
          <p:nvPr/>
        </p:nvPicPr>
        <p:blipFill>
          <a:blip r:embed="rId3">
            <a:alphaModFix/>
          </a:blip>
          <a:stretch>
            <a:fillRect/>
          </a:stretch>
        </p:blipFill>
        <p:spPr>
          <a:xfrm>
            <a:off x="4695700" y="1376351"/>
            <a:ext cx="3213562" cy="4875749"/>
          </a:xfrm>
          <a:prstGeom prst="rect">
            <a:avLst/>
          </a:prstGeom>
          <a:noFill/>
          <a:ln>
            <a:noFill/>
          </a:ln>
        </p:spPr>
      </p:pic>
      <p:sp>
        <p:nvSpPr>
          <p:cNvPr id="136" name="Shape 136"/>
          <p:cNvSpPr txBox="1"/>
          <p:nvPr>
            <p:ph idx="2" type="subTitle"/>
          </p:nvPr>
        </p:nvSpPr>
        <p:spPr>
          <a:xfrm>
            <a:off x="4695700" y="6322500"/>
            <a:ext cx="3471300" cy="36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Image(s): Oronos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60750" y="1401550"/>
            <a:ext cx="3973200" cy="19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Écran d’accueil</a:t>
            </a:r>
            <a:endParaRPr/>
          </a:p>
        </p:txBody>
      </p:sp>
      <p:sp>
        <p:nvSpPr>
          <p:cNvPr id="491" name="Shape 491"/>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492" name="Shape 492"/>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Félix Boulet</a:t>
            </a:r>
            <a:endParaRPr/>
          </a:p>
        </p:txBody>
      </p:sp>
      <p:pic>
        <p:nvPicPr>
          <p:cNvPr id="493" name="Shape 493"/>
          <p:cNvPicPr preferRelativeResize="0"/>
          <p:nvPr/>
        </p:nvPicPr>
        <p:blipFill>
          <a:blip r:embed="rId3">
            <a:alphaModFix/>
          </a:blip>
          <a:stretch>
            <a:fillRect/>
          </a:stretch>
        </p:blipFill>
        <p:spPr>
          <a:xfrm>
            <a:off x="4470200" y="0"/>
            <a:ext cx="3857625" cy="6858000"/>
          </a:xfrm>
          <a:prstGeom prst="rect">
            <a:avLst/>
          </a:prstGeom>
          <a:noFill/>
          <a:ln>
            <a:noFill/>
          </a:ln>
        </p:spPr>
      </p:pic>
      <p:sp>
        <p:nvSpPr>
          <p:cNvPr id="494" name="Shape 494"/>
          <p:cNvSpPr txBox="1"/>
          <p:nvPr>
            <p:ph idx="2" type="subTitle"/>
          </p:nvPr>
        </p:nvSpPr>
        <p:spPr>
          <a:xfrm>
            <a:off x="60750" y="3217225"/>
            <a:ext cx="3973200" cy="52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HomeScreenActivity</a:t>
            </a:r>
            <a:endParaRPr/>
          </a:p>
        </p:txBody>
      </p:sp>
      <p:sp>
        <p:nvSpPr>
          <p:cNvPr id="495" name="Shape 495"/>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Expérience utilisateur</a:t>
            </a:r>
            <a:endParaRPr sz="3000">
              <a:solidFill>
                <a:srgbClr val="7F0000"/>
              </a:solidFill>
            </a:endParaRPr>
          </a:p>
        </p:txBody>
      </p:sp>
      <p:sp>
        <p:nvSpPr>
          <p:cNvPr id="496" name="Shape 496"/>
          <p:cNvSpPr txBox="1"/>
          <p:nvPr/>
        </p:nvSpPr>
        <p:spPr>
          <a:xfrm>
            <a:off x="130500" y="39162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Champs validés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Données persistantes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“Material Design”</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type="title"/>
          </p:nvPr>
        </p:nvSpPr>
        <p:spPr>
          <a:xfrm>
            <a:off x="60750" y="1391350"/>
            <a:ext cx="3973200" cy="19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Menu de navigation</a:t>
            </a:r>
            <a:endParaRPr/>
          </a:p>
        </p:txBody>
      </p:sp>
      <p:sp>
        <p:nvSpPr>
          <p:cNvPr id="502" name="Shape 502"/>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03" name="Shape 503"/>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Félix Boulet</a:t>
            </a:r>
            <a:endParaRPr/>
          </a:p>
        </p:txBody>
      </p:sp>
      <p:sp>
        <p:nvSpPr>
          <p:cNvPr id="504" name="Shape 504"/>
          <p:cNvSpPr txBox="1"/>
          <p:nvPr>
            <p:ph idx="2" type="subTitle"/>
          </p:nvPr>
        </p:nvSpPr>
        <p:spPr>
          <a:xfrm>
            <a:off x="60750" y="3209525"/>
            <a:ext cx="3973200" cy="52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Navbar Menu</a:t>
            </a:r>
            <a:endParaRPr/>
          </a:p>
        </p:txBody>
      </p:sp>
      <p:sp>
        <p:nvSpPr>
          <p:cNvPr id="505" name="Shape 505"/>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Expérience utilisateur</a:t>
            </a:r>
            <a:endParaRPr sz="3000">
              <a:solidFill>
                <a:srgbClr val="7F0000"/>
              </a:solidFill>
            </a:endParaRPr>
          </a:p>
        </p:txBody>
      </p:sp>
      <p:pic>
        <p:nvPicPr>
          <p:cNvPr id="506" name="Shape 506"/>
          <p:cNvPicPr preferRelativeResize="0"/>
          <p:nvPr/>
        </p:nvPicPr>
        <p:blipFill>
          <a:blip r:embed="rId3">
            <a:alphaModFix/>
          </a:blip>
          <a:stretch>
            <a:fillRect/>
          </a:stretch>
        </p:blipFill>
        <p:spPr>
          <a:xfrm>
            <a:off x="4470350" y="0"/>
            <a:ext cx="3857625" cy="6858000"/>
          </a:xfrm>
          <a:prstGeom prst="rect">
            <a:avLst/>
          </a:prstGeom>
          <a:noFill/>
          <a:ln>
            <a:noFill/>
          </a:ln>
        </p:spPr>
      </p:pic>
      <p:sp>
        <p:nvSpPr>
          <p:cNvPr id="507" name="Shape 507"/>
          <p:cNvSpPr txBox="1"/>
          <p:nvPr/>
        </p:nvSpPr>
        <p:spPr>
          <a:xfrm>
            <a:off x="130500" y="39162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Cartes Material</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Pré-visualisation</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Affichage dynamique</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60750" y="1391350"/>
            <a:ext cx="3973200" cy="19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t>
            </a:r>
            <a:r>
              <a:rPr lang="en-GB"/>
              <a:t>enu d’application</a:t>
            </a:r>
            <a:endParaRPr/>
          </a:p>
        </p:txBody>
      </p:sp>
      <p:sp>
        <p:nvSpPr>
          <p:cNvPr id="513" name="Shape 513"/>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14" name="Shape 514"/>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Félix Boulet</a:t>
            </a:r>
            <a:endParaRPr/>
          </a:p>
        </p:txBody>
      </p:sp>
      <p:sp>
        <p:nvSpPr>
          <p:cNvPr id="515" name="Shape 515"/>
          <p:cNvSpPr txBox="1"/>
          <p:nvPr>
            <p:ph idx="2" type="subTitle"/>
          </p:nvPr>
        </p:nvSpPr>
        <p:spPr>
          <a:xfrm>
            <a:off x="60750" y="3209525"/>
            <a:ext cx="3973200" cy="52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Hamburger Menu</a:t>
            </a:r>
            <a:endParaRPr/>
          </a:p>
        </p:txBody>
      </p:sp>
      <p:pic>
        <p:nvPicPr>
          <p:cNvPr id="516" name="Shape 516"/>
          <p:cNvPicPr preferRelativeResize="0"/>
          <p:nvPr/>
        </p:nvPicPr>
        <p:blipFill>
          <a:blip r:embed="rId3">
            <a:alphaModFix/>
          </a:blip>
          <a:stretch>
            <a:fillRect/>
          </a:stretch>
        </p:blipFill>
        <p:spPr>
          <a:xfrm>
            <a:off x="4472700" y="0"/>
            <a:ext cx="3857625" cy="6858000"/>
          </a:xfrm>
          <a:prstGeom prst="rect">
            <a:avLst/>
          </a:prstGeom>
          <a:noFill/>
          <a:ln>
            <a:noFill/>
          </a:ln>
        </p:spPr>
      </p:pic>
      <p:sp>
        <p:nvSpPr>
          <p:cNvPr id="517" name="Shape 517"/>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Expérience utilisateur</a:t>
            </a:r>
            <a:endParaRPr sz="3000">
              <a:solidFill>
                <a:srgbClr val="7F0000"/>
              </a:solidFill>
            </a:endParaRPr>
          </a:p>
        </p:txBody>
      </p:sp>
      <p:sp>
        <p:nvSpPr>
          <p:cNvPr id="518" name="Shape 518"/>
          <p:cNvSpPr txBox="1"/>
          <p:nvPr/>
        </p:nvSpPr>
        <p:spPr>
          <a:xfrm>
            <a:off x="130500" y="39162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Activités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Sélection du thème</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Déconnexion</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2020"/>
        </a:solidFill>
      </p:bgPr>
    </p:bg>
    <p:spTree>
      <p:nvGrpSpPr>
        <p:cNvPr id="522" name="Shape 522"/>
        <p:cNvGrpSpPr/>
        <p:nvPr/>
      </p:nvGrpSpPr>
      <p:grpSpPr>
        <a:xfrm>
          <a:off x="0" y="0"/>
          <a:ext cx="0" cy="0"/>
          <a:chOff x="0" y="0"/>
          <a:chExt cx="0" cy="0"/>
        </a:xfrm>
      </p:grpSpPr>
      <p:sp>
        <p:nvSpPr>
          <p:cNvPr id="523" name="Shape 523"/>
          <p:cNvSpPr txBox="1"/>
          <p:nvPr>
            <p:ph type="title"/>
          </p:nvPr>
        </p:nvSpPr>
        <p:spPr>
          <a:xfrm>
            <a:off x="60750" y="1431800"/>
            <a:ext cx="3973200" cy="19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Thème sombre</a:t>
            </a:r>
            <a:endParaRPr>
              <a:solidFill>
                <a:srgbClr val="FFFFFF"/>
              </a:solidFill>
            </a:endParaRPr>
          </a:p>
        </p:txBody>
      </p:sp>
      <p:sp>
        <p:nvSpPr>
          <p:cNvPr id="524" name="Shape 524"/>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EFEFEF"/>
                </a:solidFill>
              </a:rPr>
              <a:t>Félix Boulet</a:t>
            </a:r>
            <a:endParaRPr>
              <a:solidFill>
                <a:srgbClr val="EFEFEF"/>
              </a:solidFill>
            </a:endParaRPr>
          </a:p>
        </p:txBody>
      </p:sp>
      <p:sp>
        <p:nvSpPr>
          <p:cNvPr id="525" name="Shape 525"/>
          <p:cNvSpPr txBox="1"/>
          <p:nvPr>
            <p:ph idx="2" type="subTitle"/>
          </p:nvPr>
        </p:nvSpPr>
        <p:spPr>
          <a:xfrm>
            <a:off x="60750" y="3229750"/>
            <a:ext cx="3973200" cy="52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EFEFEF"/>
                </a:solidFill>
              </a:rPr>
              <a:t>Dark Theme</a:t>
            </a:r>
            <a:endParaRPr>
              <a:solidFill>
                <a:srgbClr val="EFEFEF"/>
              </a:solidFill>
            </a:endParaRPr>
          </a:p>
        </p:txBody>
      </p:sp>
      <p:sp>
        <p:nvSpPr>
          <p:cNvPr id="526" name="Shape 526"/>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FF1744"/>
                </a:solidFill>
              </a:rPr>
              <a:t>Expérience utilisateur</a:t>
            </a:r>
            <a:endParaRPr sz="3000">
              <a:solidFill>
                <a:srgbClr val="FF1744"/>
              </a:solidFill>
            </a:endParaRPr>
          </a:p>
        </p:txBody>
      </p:sp>
      <p:sp>
        <p:nvSpPr>
          <p:cNvPr id="527" name="Shape 527"/>
          <p:cNvSpPr/>
          <p:nvPr/>
        </p:nvSpPr>
        <p:spPr>
          <a:xfrm>
            <a:off x="4246650" y="0"/>
            <a:ext cx="4897500" cy="6858000"/>
          </a:xfrm>
          <a:prstGeom prst="rect">
            <a:avLst/>
          </a:pr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28" name="Shape 528"/>
          <p:cNvPicPr preferRelativeResize="0"/>
          <p:nvPr/>
        </p:nvPicPr>
        <p:blipFill>
          <a:blip r:embed="rId3">
            <a:alphaModFix/>
          </a:blip>
          <a:stretch>
            <a:fillRect/>
          </a:stretch>
        </p:blipFill>
        <p:spPr>
          <a:xfrm>
            <a:off x="4472725" y="0"/>
            <a:ext cx="3857625" cy="6858000"/>
          </a:xfrm>
          <a:prstGeom prst="rect">
            <a:avLst/>
          </a:prstGeom>
          <a:noFill/>
          <a:ln>
            <a:noFill/>
          </a:ln>
        </p:spPr>
      </p:pic>
      <p:sp>
        <p:nvSpPr>
          <p:cNvPr id="529" name="Shape 529"/>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rgbClr val="FFFFFF"/>
                </a:solidFill>
                <a:latin typeface="Lato"/>
                <a:ea typeface="Lato"/>
                <a:cs typeface="Lato"/>
                <a:sym typeface="Lato"/>
              </a:rPr>
              <a:t>‹#›</a:t>
            </a:fld>
            <a:endParaRPr>
              <a:solidFill>
                <a:srgbClr val="FFFFFF"/>
              </a:solidFill>
              <a:latin typeface="Lato"/>
              <a:ea typeface="Lato"/>
              <a:cs typeface="Lato"/>
              <a:sym typeface="Lato"/>
            </a:endParaRPr>
          </a:p>
        </p:txBody>
      </p:sp>
      <p:sp>
        <p:nvSpPr>
          <p:cNvPr id="530" name="Shape 530"/>
          <p:cNvSpPr txBox="1"/>
          <p:nvPr/>
        </p:nvSpPr>
        <p:spPr>
          <a:xfrm>
            <a:off x="130500" y="39162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rgbClr val="EFEFEF"/>
              </a:buClr>
              <a:buSzPts val="2400"/>
              <a:buFont typeface="Lato"/>
              <a:buChar char="●"/>
            </a:pPr>
            <a:r>
              <a:rPr lang="en-GB" sz="2400">
                <a:solidFill>
                  <a:srgbClr val="EFEFEF"/>
                </a:solidFill>
                <a:latin typeface="Lato"/>
                <a:ea typeface="Lato"/>
                <a:cs typeface="Lato"/>
                <a:sym typeface="Lato"/>
              </a:rPr>
              <a:t>Automatique</a:t>
            </a:r>
            <a:endParaRPr sz="2400">
              <a:solidFill>
                <a:srgbClr val="EFEFEF"/>
              </a:solidFill>
              <a:latin typeface="Lato"/>
              <a:ea typeface="Lato"/>
              <a:cs typeface="Lato"/>
              <a:sym typeface="Lato"/>
            </a:endParaRPr>
          </a:p>
          <a:p>
            <a:pPr indent="-381000" lvl="0" marL="457200" rtl="0">
              <a:lnSpc>
                <a:spcPct val="150000"/>
              </a:lnSpc>
              <a:spcBef>
                <a:spcPts val="0"/>
              </a:spcBef>
              <a:spcAft>
                <a:spcPts val="0"/>
              </a:spcAft>
              <a:buClr>
                <a:srgbClr val="EFEFEF"/>
              </a:buClr>
              <a:buSzPts val="2400"/>
              <a:buFont typeface="Lato"/>
              <a:buChar char="●"/>
            </a:pPr>
            <a:r>
              <a:rPr lang="en-GB" sz="2400">
                <a:solidFill>
                  <a:srgbClr val="EFEFEF"/>
                </a:solidFill>
                <a:latin typeface="Lato"/>
                <a:ea typeface="Lato"/>
                <a:cs typeface="Lato"/>
                <a:sym typeface="Lato"/>
              </a:rPr>
              <a:t>Couleurs “Material”</a:t>
            </a:r>
            <a:endParaRPr sz="2400">
              <a:solidFill>
                <a:srgbClr val="EFEFEF"/>
              </a:solidFill>
              <a:latin typeface="Lato"/>
              <a:ea typeface="Lato"/>
              <a:cs typeface="Lato"/>
              <a:sym typeface="Lato"/>
            </a:endParaRPr>
          </a:p>
          <a:p>
            <a:pPr indent="-381000" lvl="0" marL="457200" rtl="0">
              <a:lnSpc>
                <a:spcPct val="150000"/>
              </a:lnSpc>
              <a:spcBef>
                <a:spcPts val="0"/>
              </a:spcBef>
              <a:spcAft>
                <a:spcPts val="0"/>
              </a:spcAft>
              <a:buClr>
                <a:srgbClr val="EFEFEF"/>
              </a:buClr>
              <a:buSzPts val="2400"/>
              <a:buFont typeface="Lato"/>
              <a:buChar char="●"/>
            </a:pPr>
            <a:r>
              <a:rPr lang="en-GB" sz="2400">
                <a:solidFill>
                  <a:srgbClr val="EFEFEF"/>
                </a:solidFill>
                <a:latin typeface="Lato"/>
                <a:ea typeface="Lato"/>
                <a:cs typeface="Lato"/>
                <a:sym typeface="Lato"/>
              </a:rPr>
              <a:t>Contrastes</a:t>
            </a:r>
            <a:endParaRPr sz="2400">
              <a:solidFill>
                <a:srgbClr val="EFEFEF"/>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Shape 535"/>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36" name="Shape 536"/>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Félix Boulet</a:t>
            </a:r>
            <a:endParaRPr/>
          </a:p>
        </p:txBody>
      </p:sp>
      <p:sp>
        <p:nvSpPr>
          <p:cNvPr id="537" name="Shape 537"/>
          <p:cNvSpPr txBox="1"/>
          <p:nvPr>
            <p:ph type="title"/>
          </p:nvPr>
        </p:nvSpPr>
        <p:spPr>
          <a:xfrm>
            <a:off x="0" y="170500"/>
            <a:ext cx="4234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Expérience utilisateur</a:t>
            </a:r>
            <a:endParaRPr sz="3000">
              <a:solidFill>
                <a:srgbClr val="7F0000"/>
              </a:solidFill>
            </a:endParaRPr>
          </a:p>
        </p:txBody>
      </p:sp>
      <p:sp>
        <p:nvSpPr>
          <p:cNvPr id="538" name="Shape 538"/>
          <p:cNvSpPr txBox="1"/>
          <p:nvPr/>
        </p:nvSpPr>
        <p:spPr>
          <a:xfrm>
            <a:off x="0" y="491175"/>
            <a:ext cx="9144000" cy="995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4200">
                <a:latin typeface="Raleway"/>
                <a:ea typeface="Raleway"/>
                <a:cs typeface="Raleway"/>
                <a:sym typeface="Raleway"/>
              </a:rPr>
              <a:t>Compatibilité multi-appareils</a:t>
            </a:r>
            <a:endParaRPr/>
          </a:p>
        </p:txBody>
      </p:sp>
      <p:pic>
        <p:nvPicPr>
          <p:cNvPr id="539" name="Shape 539"/>
          <p:cNvPicPr preferRelativeResize="0"/>
          <p:nvPr/>
        </p:nvPicPr>
        <p:blipFill>
          <a:blip r:embed="rId3">
            <a:alphaModFix/>
          </a:blip>
          <a:stretch>
            <a:fillRect/>
          </a:stretch>
        </p:blipFill>
        <p:spPr>
          <a:xfrm>
            <a:off x="5700337" y="1288050"/>
            <a:ext cx="3398827" cy="4680427"/>
          </a:xfrm>
          <a:prstGeom prst="rect">
            <a:avLst/>
          </a:prstGeom>
          <a:noFill/>
          <a:ln>
            <a:noFill/>
          </a:ln>
        </p:spPr>
      </p:pic>
      <p:pic>
        <p:nvPicPr>
          <p:cNvPr id="540" name="Shape 540"/>
          <p:cNvPicPr preferRelativeResize="0"/>
          <p:nvPr/>
        </p:nvPicPr>
        <p:blipFill>
          <a:blip r:embed="rId4">
            <a:alphaModFix/>
          </a:blip>
          <a:stretch>
            <a:fillRect/>
          </a:stretch>
        </p:blipFill>
        <p:spPr>
          <a:xfrm>
            <a:off x="3418875" y="2774950"/>
            <a:ext cx="2984349" cy="2951400"/>
          </a:xfrm>
          <a:prstGeom prst="rect">
            <a:avLst/>
          </a:prstGeom>
          <a:noFill/>
          <a:ln>
            <a:noFill/>
          </a:ln>
        </p:spPr>
      </p:pic>
      <p:pic>
        <p:nvPicPr>
          <p:cNvPr id="541" name="Shape 541"/>
          <p:cNvPicPr preferRelativeResize="0"/>
          <p:nvPr/>
        </p:nvPicPr>
        <p:blipFill>
          <a:blip r:embed="rId5">
            <a:alphaModFix/>
          </a:blip>
          <a:stretch>
            <a:fillRect/>
          </a:stretch>
        </p:blipFill>
        <p:spPr>
          <a:xfrm>
            <a:off x="4288401" y="3155919"/>
            <a:ext cx="1245313" cy="2189448"/>
          </a:xfrm>
          <a:prstGeom prst="rect">
            <a:avLst/>
          </a:prstGeom>
          <a:noFill/>
          <a:ln>
            <a:noFill/>
          </a:ln>
        </p:spPr>
      </p:pic>
      <p:pic>
        <p:nvPicPr>
          <p:cNvPr id="542" name="Shape 542"/>
          <p:cNvPicPr preferRelativeResize="0"/>
          <p:nvPr/>
        </p:nvPicPr>
        <p:blipFill>
          <a:blip r:embed="rId6">
            <a:alphaModFix/>
          </a:blip>
          <a:stretch>
            <a:fillRect/>
          </a:stretch>
        </p:blipFill>
        <p:spPr>
          <a:xfrm>
            <a:off x="1435638" y="2749213"/>
            <a:ext cx="3072075" cy="3072101"/>
          </a:xfrm>
          <a:prstGeom prst="rect">
            <a:avLst/>
          </a:prstGeom>
          <a:noFill/>
          <a:ln>
            <a:noFill/>
          </a:ln>
        </p:spPr>
      </p:pic>
      <p:pic>
        <p:nvPicPr>
          <p:cNvPr id="543" name="Shape 543"/>
          <p:cNvPicPr preferRelativeResize="0"/>
          <p:nvPr/>
        </p:nvPicPr>
        <p:blipFill>
          <a:blip r:embed="rId7">
            <a:alphaModFix/>
          </a:blip>
          <a:stretch>
            <a:fillRect/>
          </a:stretch>
        </p:blipFill>
        <p:spPr>
          <a:xfrm>
            <a:off x="2384175" y="3234900"/>
            <a:ext cx="1184725" cy="2106175"/>
          </a:xfrm>
          <a:prstGeom prst="rect">
            <a:avLst/>
          </a:prstGeom>
          <a:noFill/>
          <a:ln>
            <a:noFill/>
          </a:ln>
        </p:spPr>
      </p:pic>
      <p:pic>
        <p:nvPicPr>
          <p:cNvPr id="544" name="Shape 544"/>
          <p:cNvPicPr preferRelativeResize="0"/>
          <p:nvPr/>
        </p:nvPicPr>
        <p:blipFill>
          <a:blip r:embed="rId8">
            <a:alphaModFix/>
          </a:blip>
          <a:stretch>
            <a:fillRect/>
          </a:stretch>
        </p:blipFill>
        <p:spPr>
          <a:xfrm>
            <a:off x="6176987" y="2018613"/>
            <a:ext cx="2431228" cy="3246688"/>
          </a:xfrm>
          <a:prstGeom prst="rect">
            <a:avLst/>
          </a:prstGeom>
          <a:noFill/>
          <a:ln>
            <a:noFill/>
          </a:ln>
        </p:spPr>
      </p:pic>
      <p:pic>
        <p:nvPicPr>
          <p:cNvPr id="545" name="Shape 545"/>
          <p:cNvPicPr preferRelativeResize="0"/>
          <p:nvPr/>
        </p:nvPicPr>
        <p:blipFill>
          <a:blip r:embed="rId9">
            <a:alphaModFix/>
          </a:blip>
          <a:stretch>
            <a:fillRect/>
          </a:stretch>
        </p:blipFill>
        <p:spPr>
          <a:xfrm>
            <a:off x="-738375" y="3017112"/>
            <a:ext cx="3610930" cy="2726250"/>
          </a:xfrm>
          <a:prstGeom prst="rect">
            <a:avLst/>
          </a:prstGeom>
          <a:noFill/>
          <a:ln>
            <a:noFill/>
          </a:ln>
        </p:spPr>
      </p:pic>
      <p:pic>
        <p:nvPicPr>
          <p:cNvPr id="546" name="Shape 546"/>
          <p:cNvPicPr preferRelativeResize="0"/>
          <p:nvPr/>
        </p:nvPicPr>
        <p:blipFill rotWithShape="1">
          <a:blip r:embed="rId10">
            <a:alphaModFix/>
          </a:blip>
          <a:srcRect b="4370" l="0" r="0" t="0"/>
          <a:stretch/>
        </p:blipFill>
        <p:spPr>
          <a:xfrm>
            <a:off x="517975" y="3477425"/>
            <a:ext cx="1079874" cy="1835926"/>
          </a:xfrm>
          <a:prstGeom prst="rect">
            <a:avLst/>
          </a:prstGeom>
          <a:noFill/>
          <a:ln>
            <a:noFill/>
          </a:ln>
        </p:spPr>
      </p:pic>
      <p:sp>
        <p:nvSpPr>
          <p:cNvPr id="547" name="Shape 547"/>
          <p:cNvSpPr txBox="1"/>
          <p:nvPr>
            <p:ph idx="4294967295" type="subTitle"/>
          </p:nvPr>
        </p:nvSpPr>
        <p:spPr>
          <a:xfrm>
            <a:off x="217925" y="5596250"/>
            <a:ext cx="1713900" cy="524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Samsung Galaxy J1</a:t>
            </a:r>
            <a:br>
              <a:rPr lang="en-GB"/>
            </a:br>
            <a:r>
              <a:rPr lang="en-GB"/>
              <a:t>Android 6.0</a:t>
            </a:r>
            <a:endParaRPr/>
          </a:p>
        </p:txBody>
      </p:sp>
      <p:sp>
        <p:nvSpPr>
          <p:cNvPr id="548" name="Shape 548"/>
          <p:cNvSpPr txBox="1"/>
          <p:nvPr>
            <p:ph idx="4294967295" type="subTitle"/>
          </p:nvPr>
        </p:nvSpPr>
        <p:spPr>
          <a:xfrm>
            <a:off x="2114725" y="5596250"/>
            <a:ext cx="1713900" cy="83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Samsung Galaxy Grand Prime</a:t>
            </a:r>
            <a:br>
              <a:rPr lang="en-GB"/>
            </a:br>
            <a:r>
              <a:rPr lang="en-GB"/>
              <a:t>Android 7.1.2</a:t>
            </a:r>
            <a:endParaRPr/>
          </a:p>
        </p:txBody>
      </p:sp>
      <p:sp>
        <p:nvSpPr>
          <p:cNvPr id="549" name="Shape 549"/>
          <p:cNvSpPr txBox="1"/>
          <p:nvPr>
            <p:ph idx="4294967295" type="subTitle"/>
          </p:nvPr>
        </p:nvSpPr>
        <p:spPr>
          <a:xfrm>
            <a:off x="4054100" y="5596250"/>
            <a:ext cx="1713900" cy="83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Huawei Honor 8</a:t>
            </a:r>
            <a:br>
              <a:rPr lang="en-GB"/>
            </a:br>
            <a:r>
              <a:rPr lang="en-GB"/>
              <a:t>Android 7.0</a:t>
            </a:r>
            <a:endParaRPr/>
          </a:p>
        </p:txBody>
      </p:sp>
      <p:sp>
        <p:nvSpPr>
          <p:cNvPr id="550" name="Shape 550"/>
          <p:cNvSpPr txBox="1"/>
          <p:nvPr>
            <p:ph idx="4294967295" type="subTitle"/>
          </p:nvPr>
        </p:nvSpPr>
        <p:spPr>
          <a:xfrm>
            <a:off x="6542788" y="5596250"/>
            <a:ext cx="1713900" cy="83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HTC Nexus 9</a:t>
            </a:r>
            <a:br>
              <a:rPr lang="en-GB"/>
            </a:br>
            <a:r>
              <a:rPr lang="en-GB"/>
              <a:t>Android 6.0-7.1</a:t>
            </a:r>
            <a:endParaRPr/>
          </a:p>
        </p:txBody>
      </p:sp>
      <p:sp>
        <p:nvSpPr>
          <p:cNvPr id="551" name="Shape 551"/>
          <p:cNvSpPr txBox="1"/>
          <p:nvPr>
            <p:ph idx="4294967295" type="subTitle"/>
          </p:nvPr>
        </p:nvSpPr>
        <p:spPr>
          <a:xfrm>
            <a:off x="200963" y="2492400"/>
            <a:ext cx="1713900" cy="524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4,3 pouces</a:t>
            </a:r>
            <a:br>
              <a:rPr lang="en-GB"/>
            </a:br>
            <a:r>
              <a:rPr lang="en-GB"/>
              <a:t>480x800 pixels</a:t>
            </a:r>
            <a:br>
              <a:rPr lang="en-GB"/>
            </a:br>
            <a:endParaRPr/>
          </a:p>
        </p:txBody>
      </p:sp>
      <p:sp>
        <p:nvSpPr>
          <p:cNvPr id="552" name="Shape 552"/>
          <p:cNvSpPr txBox="1"/>
          <p:nvPr>
            <p:ph idx="4294967295" type="subTitle"/>
          </p:nvPr>
        </p:nvSpPr>
        <p:spPr>
          <a:xfrm>
            <a:off x="2114725" y="2315875"/>
            <a:ext cx="1713900" cy="524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5,0 pouces</a:t>
            </a:r>
            <a:br>
              <a:rPr lang="en-GB"/>
            </a:br>
            <a:r>
              <a:rPr lang="en-GB"/>
              <a:t>540x960 pixels</a:t>
            </a:r>
            <a:br>
              <a:rPr lang="en-GB"/>
            </a:br>
            <a:endParaRPr/>
          </a:p>
        </p:txBody>
      </p:sp>
      <p:sp>
        <p:nvSpPr>
          <p:cNvPr id="553" name="Shape 553"/>
          <p:cNvSpPr txBox="1"/>
          <p:nvPr>
            <p:ph idx="4294967295" type="subTitle"/>
          </p:nvPr>
        </p:nvSpPr>
        <p:spPr>
          <a:xfrm>
            <a:off x="4054113" y="2265300"/>
            <a:ext cx="1713900" cy="524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5,2 pouces</a:t>
            </a:r>
            <a:br>
              <a:rPr lang="en-GB"/>
            </a:br>
            <a:r>
              <a:rPr lang="en-GB"/>
              <a:t>1080x1920 pixels</a:t>
            </a:r>
            <a:br>
              <a:rPr lang="en-GB"/>
            </a:br>
            <a:endParaRPr/>
          </a:p>
        </p:txBody>
      </p:sp>
      <p:sp>
        <p:nvSpPr>
          <p:cNvPr id="554" name="Shape 554"/>
          <p:cNvSpPr txBox="1"/>
          <p:nvPr>
            <p:ph idx="4294967295" type="subTitle"/>
          </p:nvPr>
        </p:nvSpPr>
        <p:spPr>
          <a:xfrm>
            <a:off x="6542788" y="1143200"/>
            <a:ext cx="1713900" cy="524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8,9</a:t>
            </a:r>
            <a:r>
              <a:rPr lang="en-GB"/>
              <a:t> pouces</a:t>
            </a:r>
            <a:br>
              <a:rPr lang="en-GB"/>
            </a:br>
            <a:r>
              <a:rPr lang="en-GB"/>
              <a:t>1536x2048 pixels</a:t>
            </a:r>
            <a:br>
              <a:rPr lang="en-GB"/>
            </a:b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60750" y="1381225"/>
            <a:ext cx="3973200" cy="19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Afficheur de données</a:t>
            </a:r>
            <a:endParaRPr/>
          </a:p>
        </p:txBody>
      </p:sp>
      <p:sp>
        <p:nvSpPr>
          <p:cNvPr id="560" name="Shape 560"/>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61" name="Shape 561"/>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Félix Boulet</a:t>
            </a:r>
            <a:endParaRPr/>
          </a:p>
        </p:txBody>
      </p:sp>
      <p:sp>
        <p:nvSpPr>
          <p:cNvPr id="562" name="Shape 562"/>
          <p:cNvSpPr txBox="1"/>
          <p:nvPr>
            <p:ph idx="2" type="subTitle"/>
          </p:nvPr>
        </p:nvSpPr>
        <p:spPr>
          <a:xfrm>
            <a:off x="60750" y="3128575"/>
            <a:ext cx="3973200" cy="52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Data Displayer</a:t>
            </a:r>
            <a:endParaRPr/>
          </a:p>
        </p:txBody>
      </p:sp>
      <p:pic>
        <p:nvPicPr>
          <p:cNvPr id="563" name="Shape 563"/>
          <p:cNvPicPr preferRelativeResize="0"/>
          <p:nvPr/>
        </p:nvPicPr>
        <p:blipFill>
          <a:blip r:embed="rId3">
            <a:alphaModFix/>
          </a:blip>
          <a:stretch>
            <a:fillRect/>
          </a:stretch>
        </p:blipFill>
        <p:spPr>
          <a:xfrm>
            <a:off x="4538625" y="0"/>
            <a:ext cx="3857625" cy="6858000"/>
          </a:xfrm>
          <a:prstGeom prst="rect">
            <a:avLst/>
          </a:prstGeom>
          <a:noFill/>
          <a:ln>
            <a:noFill/>
          </a:ln>
        </p:spPr>
      </p:pic>
      <p:sp>
        <p:nvSpPr>
          <p:cNvPr id="564" name="Shape 564"/>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Fonctionnalités</a:t>
            </a:r>
            <a:endParaRPr sz="3000">
              <a:solidFill>
                <a:srgbClr val="7F0000"/>
              </a:solidFill>
            </a:endParaRPr>
          </a:p>
        </p:txBody>
      </p:sp>
      <p:sp>
        <p:nvSpPr>
          <p:cNvPr id="565" name="Shape 565"/>
          <p:cNvSpPr txBox="1"/>
          <p:nvPr/>
        </p:nvSpPr>
        <p:spPr>
          <a:xfrm>
            <a:off x="130500" y="39162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Reçoit données brutes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Couleurs → situation</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Petit / Grand</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64925" y="1421675"/>
            <a:ext cx="3973200" cy="19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Outil de localisation</a:t>
            </a:r>
            <a:endParaRPr/>
          </a:p>
        </p:txBody>
      </p:sp>
      <p:sp>
        <p:nvSpPr>
          <p:cNvPr id="571" name="Shape 571"/>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72" name="Shape 572"/>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Félix Boulet</a:t>
            </a:r>
            <a:endParaRPr/>
          </a:p>
        </p:txBody>
      </p:sp>
      <p:sp>
        <p:nvSpPr>
          <p:cNvPr id="573" name="Shape 573"/>
          <p:cNvSpPr txBox="1"/>
          <p:nvPr>
            <p:ph idx="2" type="subTitle"/>
          </p:nvPr>
        </p:nvSpPr>
        <p:spPr>
          <a:xfrm>
            <a:off x="208975" y="3209500"/>
            <a:ext cx="3973200" cy="52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Find Me</a:t>
            </a:r>
            <a:endParaRPr/>
          </a:p>
        </p:txBody>
      </p:sp>
      <p:pic>
        <p:nvPicPr>
          <p:cNvPr id="574" name="Shape 574"/>
          <p:cNvPicPr preferRelativeResize="0"/>
          <p:nvPr/>
        </p:nvPicPr>
        <p:blipFill>
          <a:blip r:embed="rId3">
            <a:alphaModFix/>
          </a:blip>
          <a:stretch>
            <a:fillRect/>
          </a:stretch>
        </p:blipFill>
        <p:spPr>
          <a:xfrm>
            <a:off x="4538626" y="0"/>
            <a:ext cx="3857625" cy="6858000"/>
          </a:xfrm>
          <a:prstGeom prst="rect">
            <a:avLst/>
          </a:prstGeom>
          <a:noFill/>
          <a:ln>
            <a:noFill/>
          </a:ln>
        </p:spPr>
      </p:pic>
      <p:sp>
        <p:nvSpPr>
          <p:cNvPr id="575" name="Shape 575"/>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Fonctionnalités</a:t>
            </a:r>
            <a:endParaRPr sz="3000">
              <a:solidFill>
                <a:srgbClr val="7F0000"/>
              </a:solidFill>
            </a:endParaRPr>
          </a:p>
        </p:txBody>
      </p:sp>
      <p:sp>
        <p:nvSpPr>
          <p:cNvPr id="576" name="Shape 576"/>
          <p:cNvSpPr txBox="1"/>
          <p:nvPr/>
        </p:nvSpPr>
        <p:spPr>
          <a:xfrm>
            <a:off x="130500" y="39162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Indique où est la fusée</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Utilise GPS/capteurs</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Référentiel global</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69100" y="1644225"/>
            <a:ext cx="3973200" cy="174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Journal de bord</a:t>
            </a:r>
            <a:endParaRPr/>
          </a:p>
        </p:txBody>
      </p:sp>
      <p:sp>
        <p:nvSpPr>
          <p:cNvPr id="582" name="Shape 582"/>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83" name="Shape 583"/>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Fabrice Charbonneau</a:t>
            </a:r>
            <a:endParaRPr/>
          </a:p>
        </p:txBody>
      </p:sp>
      <p:sp>
        <p:nvSpPr>
          <p:cNvPr id="584" name="Shape 584"/>
          <p:cNvSpPr txBox="1"/>
          <p:nvPr>
            <p:ph idx="2" type="subTitle"/>
          </p:nvPr>
        </p:nvSpPr>
        <p:spPr>
          <a:xfrm>
            <a:off x="130500" y="3192500"/>
            <a:ext cx="3973200" cy="52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Display Log Widget</a:t>
            </a:r>
            <a:endParaRPr/>
          </a:p>
        </p:txBody>
      </p:sp>
      <p:pic>
        <p:nvPicPr>
          <p:cNvPr id="585" name="Shape 585"/>
          <p:cNvPicPr preferRelativeResize="0"/>
          <p:nvPr/>
        </p:nvPicPr>
        <p:blipFill>
          <a:blip r:embed="rId3">
            <a:alphaModFix/>
          </a:blip>
          <a:stretch>
            <a:fillRect/>
          </a:stretch>
        </p:blipFill>
        <p:spPr>
          <a:xfrm>
            <a:off x="4538625" y="0"/>
            <a:ext cx="3857625" cy="6858000"/>
          </a:xfrm>
          <a:prstGeom prst="rect">
            <a:avLst/>
          </a:prstGeom>
          <a:noFill/>
          <a:ln>
            <a:noFill/>
          </a:ln>
        </p:spPr>
      </p:pic>
      <p:sp>
        <p:nvSpPr>
          <p:cNvPr id="586" name="Shape 586"/>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Fonctionnalités</a:t>
            </a:r>
            <a:endParaRPr sz="3000">
              <a:solidFill>
                <a:srgbClr val="7F0000"/>
              </a:solidFill>
            </a:endParaRPr>
          </a:p>
        </p:txBody>
      </p:sp>
      <p:sp>
        <p:nvSpPr>
          <p:cNvPr id="587" name="Shape 587"/>
          <p:cNvSpPr txBox="1"/>
          <p:nvPr/>
        </p:nvSpPr>
        <p:spPr>
          <a:xfrm>
            <a:off x="130500" y="39162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Actualisation périodique</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Défilement </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Bouton flottant</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Shape 592"/>
          <p:cNvSpPr txBox="1"/>
          <p:nvPr>
            <p:ph type="title"/>
          </p:nvPr>
        </p:nvSpPr>
        <p:spPr>
          <a:xfrm>
            <a:off x="64925" y="1411575"/>
            <a:ext cx="3973200" cy="19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Graphique de données</a:t>
            </a:r>
            <a:endParaRPr/>
          </a:p>
        </p:txBody>
      </p:sp>
      <p:sp>
        <p:nvSpPr>
          <p:cNvPr id="593" name="Shape 593"/>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594" name="Shape 594"/>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Fabrice Charbonneau</a:t>
            </a:r>
            <a:endParaRPr/>
          </a:p>
        </p:txBody>
      </p:sp>
      <p:sp>
        <p:nvSpPr>
          <p:cNvPr id="595" name="Shape 595"/>
          <p:cNvSpPr txBox="1"/>
          <p:nvPr>
            <p:ph idx="2" type="subTitle"/>
          </p:nvPr>
        </p:nvSpPr>
        <p:spPr>
          <a:xfrm>
            <a:off x="56575" y="3158925"/>
            <a:ext cx="3973200" cy="52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Plot</a:t>
            </a:r>
            <a:endParaRPr/>
          </a:p>
        </p:txBody>
      </p:sp>
      <p:pic>
        <p:nvPicPr>
          <p:cNvPr id="596" name="Shape 596"/>
          <p:cNvPicPr preferRelativeResize="0"/>
          <p:nvPr/>
        </p:nvPicPr>
        <p:blipFill>
          <a:blip r:embed="rId3">
            <a:alphaModFix/>
          </a:blip>
          <a:stretch>
            <a:fillRect/>
          </a:stretch>
        </p:blipFill>
        <p:spPr>
          <a:xfrm>
            <a:off x="4538625" y="0"/>
            <a:ext cx="3857625" cy="6858000"/>
          </a:xfrm>
          <a:prstGeom prst="rect">
            <a:avLst/>
          </a:prstGeom>
          <a:noFill/>
          <a:ln>
            <a:noFill/>
          </a:ln>
        </p:spPr>
      </p:pic>
      <p:sp>
        <p:nvSpPr>
          <p:cNvPr id="597" name="Shape 597"/>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Fonctionnalités</a:t>
            </a:r>
            <a:endParaRPr sz="3000">
              <a:solidFill>
                <a:srgbClr val="7F0000"/>
              </a:solidFill>
            </a:endParaRPr>
          </a:p>
        </p:txBody>
      </p:sp>
      <p:sp>
        <p:nvSpPr>
          <p:cNvPr id="598" name="Shape 598"/>
          <p:cNvSpPr txBox="1"/>
          <p:nvPr/>
        </p:nvSpPr>
        <p:spPr>
          <a:xfrm>
            <a:off x="130500" y="39162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Jusqu’à 6 séries </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Mise à jour continue</a:t>
            </a:r>
            <a:endParaRPr sz="2400">
              <a:solidFill>
                <a:schemeClr val="accent1"/>
              </a:solidFill>
              <a:latin typeface="Lato"/>
              <a:ea typeface="Lato"/>
              <a:cs typeface="Lato"/>
              <a:sym typeface="Lato"/>
            </a:endParaRPr>
          </a:p>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Sélection du temps</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type="title"/>
          </p:nvPr>
        </p:nvSpPr>
        <p:spPr>
          <a:xfrm>
            <a:off x="69100" y="1644225"/>
            <a:ext cx="3973200" cy="19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État des modules</a:t>
            </a:r>
            <a:endParaRPr/>
          </a:p>
        </p:txBody>
      </p:sp>
      <p:sp>
        <p:nvSpPr>
          <p:cNvPr id="604" name="Shape 604"/>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605" name="Shape 605"/>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Patrick Richer St-Onge</a:t>
            </a:r>
            <a:endParaRPr/>
          </a:p>
        </p:txBody>
      </p:sp>
      <p:pic>
        <p:nvPicPr>
          <p:cNvPr id="606" name="Shape 606"/>
          <p:cNvPicPr preferRelativeResize="0"/>
          <p:nvPr/>
        </p:nvPicPr>
        <p:blipFill>
          <a:blip r:embed="rId3">
            <a:alphaModFix/>
          </a:blip>
          <a:stretch>
            <a:fillRect/>
          </a:stretch>
        </p:blipFill>
        <p:spPr>
          <a:xfrm>
            <a:off x="4538625" y="0"/>
            <a:ext cx="3857625" cy="6858000"/>
          </a:xfrm>
          <a:prstGeom prst="rect">
            <a:avLst/>
          </a:prstGeom>
          <a:noFill/>
          <a:ln>
            <a:noFill/>
          </a:ln>
        </p:spPr>
      </p:pic>
      <p:sp>
        <p:nvSpPr>
          <p:cNvPr id="607" name="Shape 607"/>
          <p:cNvSpPr txBox="1"/>
          <p:nvPr>
            <p:ph idx="2" type="subTitle"/>
          </p:nvPr>
        </p:nvSpPr>
        <p:spPr>
          <a:xfrm>
            <a:off x="69100" y="3462400"/>
            <a:ext cx="3973200" cy="52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Module Status</a:t>
            </a:r>
            <a:endParaRPr/>
          </a:p>
        </p:txBody>
      </p:sp>
      <p:sp>
        <p:nvSpPr>
          <p:cNvPr id="608" name="Shape 608"/>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Fonctionnalités</a:t>
            </a:r>
            <a:endParaRPr sz="3000">
              <a:solidFill>
                <a:srgbClr val="7F0000"/>
              </a:solidFill>
            </a:endParaRPr>
          </a:p>
        </p:txBody>
      </p:sp>
      <p:sp>
        <p:nvSpPr>
          <p:cNvPr id="609" name="Shape 609"/>
          <p:cNvSpPr txBox="1"/>
          <p:nvPr/>
        </p:nvSpPr>
        <p:spPr>
          <a:xfrm>
            <a:off x="145300" y="41448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Couleurs → dernière réception</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solidFill>
                  <a:srgbClr val="7F0000"/>
                </a:solidFill>
              </a:rPr>
              <a:t>Plan de la présentation</a:t>
            </a:r>
            <a:endParaRPr sz="3000">
              <a:solidFill>
                <a:srgbClr val="7F0000"/>
              </a:solidFill>
            </a:endParaRPr>
          </a:p>
        </p:txBody>
      </p:sp>
      <p:sp>
        <p:nvSpPr>
          <p:cNvPr id="142" name="Shape 14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lnSpc>
                <a:spcPct val="150000"/>
              </a:lnSpc>
              <a:spcBef>
                <a:spcPts val="0"/>
              </a:spcBef>
              <a:spcAft>
                <a:spcPts val="0"/>
              </a:spcAft>
              <a:buSzPts val="2400"/>
              <a:buAutoNum type="arabicPeriod"/>
            </a:pPr>
            <a:r>
              <a:rPr lang="en-GB" sz="2400"/>
              <a:t>Introduction</a:t>
            </a:r>
            <a:endParaRPr sz="2400"/>
          </a:p>
          <a:p>
            <a:pPr indent="-381000" lvl="0" marL="457200" rtl="0">
              <a:lnSpc>
                <a:spcPct val="150000"/>
              </a:lnSpc>
              <a:spcBef>
                <a:spcPts val="0"/>
              </a:spcBef>
              <a:spcAft>
                <a:spcPts val="0"/>
              </a:spcAft>
              <a:buSzPts val="2400"/>
              <a:buAutoNum type="arabicPeriod"/>
            </a:pPr>
            <a:r>
              <a:rPr lang="en-GB" sz="2400"/>
              <a:t>Systèmes à concevoir</a:t>
            </a:r>
            <a:endParaRPr sz="2400"/>
          </a:p>
          <a:p>
            <a:pPr indent="-381000" lvl="0" marL="457200" rtl="0">
              <a:lnSpc>
                <a:spcPct val="150000"/>
              </a:lnSpc>
              <a:spcBef>
                <a:spcPts val="0"/>
              </a:spcBef>
              <a:spcAft>
                <a:spcPts val="0"/>
              </a:spcAft>
              <a:buSzPts val="2400"/>
              <a:buAutoNum type="arabicPeriod"/>
            </a:pPr>
            <a:r>
              <a:rPr lang="en-GB" sz="2400"/>
              <a:t>Méthode/Approche</a:t>
            </a:r>
            <a:endParaRPr sz="2400"/>
          </a:p>
          <a:p>
            <a:pPr indent="-381000" lvl="0" marL="457200" rtl="0">
              <a:lnSpc>
                <a:spcPct val="150000"/>
              </a:lnSpc>
              <a:spcBef>
                <a:spcPts val="0"/>
              </a:spcBef>
              <a:spcAft>
                <a:spcPts val="0"/>
              </a:spcAft>
              <a:buSzPts val="2400"/>
              <a:buAutoNum type="arabicPeriod"/>
            </a:pPr>
            <a:r>
              <a:rPr lang="en-GB" sz="2400"/>
              <a:t>Solution</a:t>
            </a:r>
            <a:endParaRPr sz="2400"/>
          </a:p>
          <a:p>
            <a:pPr indent="-381000" lvl="1" marL="914400" rtl="0">
              <a:lnSpc>
                <a:spcPct val="150000"/>
              </a:lnSpc>
              <a:spcBef>
                <a:spcPts val="0"/>
              </a:spcBef>
              <a:spcAft>
                <a:spcPts val="0"/>
              </a:spcAft>
              <a:buSzPts val="2400"/>
              <a:buAutoNum type="alphaLcPeriod"/>
            </a:pPr>
            <a:r>
              <a:rPr lang="en-GB" sz="2400"/>
              <a:t>Serveur</a:t>
            </a:r>
            <a:endParaRPr sz="2400"/>
          </a:p>
          <a:p>
            <a:pPr indent="-381000" lvl="1" marL="914400" rtl="0">
              <a:lnSpc>
                <a:spcPct val="150000"/>
              </a:lnSpc>
              <a:spcBef>
                <a:spcPts val="0"/>
              </a:spcBef>
              <a:spcAft>
                <a:spcPts val="0"/>
              </a:spcAft>
              <a:buSzPts val="2400"/>
              <a:buAutoNum type="alphaLcPeriod"/>
            </a:pPr>
            <a:r>
              <a:rPr lang="en-GB" sz="2400"/>
              <a:t>Client</a:t>
            </a:r>
            <a:endParaRPr sz="2400"/>
          </a:p>
          <a:p>
            <a:pPr indent="-381000" lvl="0" marL="457200" rtl="0">
              <a:lnSpc>
                <a:spcPct val="150000"/>
              </a:lnSpc>
              <a:spcBef>
                <a:spcPts val="0"/>
              </a:spcBef>
              <a:spcAft>
                <a:spcPts val="0"/>
              </a:spcAft>
              <a:buSzPts val="2400"/>
              <a:buAutoNum type="arabicPeriod"/>
            </a:pPr>
            <a:r>
              <a:rPr lang="en-GB" sz="2400"/>
              <a:t>Conclusion</a:t>
            </a:r>
            <a:endParaRPr sz="2400"/>
          </a:p>
        </p:txBody>
      </p:sp>
      <p:sp>
        <p:nvSpPr>
          <p:cNvPr id="143" name="Shape 143"/>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44" name="Shape 144"/>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Erica Bugden</a:t>
            </a:r>
            <a:endParaRPr/>
          </a:p>
        </p:txBody>
      </p:sp>
      <p:pic>
        <p:nvPicPr>
          <p:cNvPr id="145" name="Shape 145"/>
          <p:cNvPicPr preferRelativeResize="0"/>
          <p:nvPr/>
        </p:nvPicPr>
        <p:blipFill>
          <a:blip r:embed="rId3">
            <a:alphaModFix/>
          </a:blip>
          <a:stretch>
            <a:fillRect/>
          </a:stretch>
        </p:blipFill>
        <p:spPr>
          <a:xfrm>
            <a:off x="5069025" y="1509267"/>
            <a:ext cx="2877939" cy="4555956"/>
          </a:xfrm>
          <a:prstGeom prst="rect">
            <a:avLst/>
          </a:prstGeom>
          <a:noFill/>
          <a:ln>
            <a:noFill/>
          </a:ln>
        </p:spPr>
      </p:pic>
      <p:sp>
        <p:nvSpPr>
          <p:cNvPr id="146" name="Shape 146"/>
          <p:cNvSpPr txBox="1"/>
          <p:nvPr>
            <p:ph idx="2" type="subTitle"/>
          </p:nvPr>
        </p:nvSpPr>
        <p:spPr>
          <a:xfrm>
            <a:off x="4695700" y="6322500"/>
            <a:ext cx="3471300" cy="36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Image(s): Oronos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Shape 614"/>
          <p:cNvSpPr txBox="1"/>
          <p:nvPr>
            <p:ph type="title"/>
          </p:nvPr>
        </p:nvSpPr>
        <p:spPr>
          <a:xfrm>
            <a:off x="69100" y="1644225"/>
            <a:ext cx="3973200" cy="19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Carte</a:t>
            </a:r>
            <a:endParaRPr/>
          </a:p>
        </p:txBody>
      </p:sp>
      <p:sp>
        <p:nvSpPr>
          <p:cNvPr id="615" name="Shape 615"/>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616" name="Shape 616"/>
          <p:cNvSpPr txBox="1"/>
          <p:nvPr>
            <p:ph idx="1"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Patrick Richer St-Onge</a:t>
            </a:r>
            <a:endParaRPr/>
          </a:p>
        </p:txBody>
      </p:sp>
      <p:sp>
        <p:nvSpPr>
          <p:cNvPr id="617" name="Shape 617"/>
          <p:cNvSpPr txBox="1"/>
          <p:nvPr>
            <p:ph idx="2" type="subTitle"/>
          </p:nvPr>
        </p:nvSpPr>
        <p:spPr>
          <a:xfrm>
            <a:off x="69100" y="3369750"/>
            <a:ext cx="3973200" cy="52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Map</a:t>
            </a:r>
            <a:endParaRPr/>
          </a:p>
        </p:txBody>
      </p:sp>
      <p:pic>
        <p:nvPicPr>
          <p:cNvPr id="618" name="Shape 618"/>
          <p:cNvPicPr preferRelativeResize="0"/>
          <p:nvPr/>
        </p:nvPicPr>
        <p:blipFill>
          <a:blip r:embed="rId3">
            <a:alphaModFix/>
          </a:blip>
          <a:stretch>
            <a:fillRect/>
          </a:stretch>
        </p:blipFill>
        <p:spPr>
          <a:xfrm>
            <a:off x="4538625" y="0"/>
            <a:ext cx="3857625" cy="6858000"/>
          </a:xfrm>
          <a:prstGeom prst="rect">
            <a:avLst/>
          </a:prstGeom>
          <a:noFill/>
          <a:ln>
            <a:noFill/>
          </a:ln>
        </p:spPr>
      </p:pic>
      <p:sp>
        <p:nvSpPr>
          <p:cNvPr id="619" name="Shape 619"/>
          <p:cNvSpPr txBox="1"/>
          <p:nvPr>
            <p:ph type="title"/>
          </p:nvPr>
        </p:nvSpPr>
        <p:spPr>
          <a:xfrm>
            <a:off x="0" y="170500"/>
            <a:ext cx="4234200" cy="60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7F0000"/>
                </a:solidFill>
              </a:rPr>
              <a:t>Fonctionnalités</a:t>
            </a:r>
            <a:endParaRPr sz="3000">
              <a:solidFill>
                <a:srgbClr val="7F0000"/>
              </a:solidFill>
            </a:endParaRPr>
          </a:p>
        </p:txBody>
      </p:sp>
      <p:sp>
        <p:nvSpPr>
          <p:cNvPr id="620" name="Shape 620"/>
          <p:cNvSpPr txBox="1"/>
          <p:nvPr/>
        </p:nvSpPr>
        <p:spPr>
          <a:xfrm>
            <a:off x="145300" y="4144875"/>
            <a:ext cx="3973200" cy="19272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accent1"/>
              </a:buClr>
              <a:buSzPts val="2400"/>
              <a:buFont typeface="Lato"/>
              <a:buChar char="●"/>
            </a:pPr>
            <a:r>
              <a:rPr lang="en-GB" sz="2400">
                <a:solidFill>
                  <a:schemeClr val="accent1"/>
                </a:solidFill>
                <a:latin typeface="Lato"/>
                <a:ea typeface="Lato"/>
                <a:cs typeface="Lato"/>
                <a:sym typeface="Lato"/>
              </a:rPr>
              <a:t>Position du serveur et de la fusée</a:t>
            </a:r>
            <a:endParaRPr sz="2400">
              <a:solidFill>
                <a:schemeClr val="accent1"/>
              </a:solidFill>
              <a:latin typeface="Lato"/>
              <a:ea typeface="Lato"/>
              <a:cs typeface="Lato"/>
              <a:sym typeface="Lato"/>
            </a:endParaRPr>
          </a:p>
          <a:p>
            <a:pPr indent="0" lvl="0" marL="0" rtl="0">
              <a:lnSpc>
                <a:spcPct val="150000"/>
              </a:lnSpc>
              <a:spcBef>
                <a:spcPts val="1600"/>
              </a:spcBef>
              <a:spcAft>
                <a:spcPts val="0"/>
              </a:spcAft>
              <a:buNone/>
            </a:pPr>
            <a:r>
              <a:t/>
            </a:r>
            <a:endParaRPr>
              <a:latin typeface="Alegreya"/>
              <a:ea typeface="Alegreya"/>
              <a:cs typeface="Alegreya"/>
              <a:sym typeface="Alegrey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
        <p:nvSpPr>
          <p:cNvPr id="626" name="Shape 626"/>
          <p:cNvSpPr txBox="1"/>
          <p:nvPr>
            <p:ph type="title"/>
          </p:nvPr>
        </p:nvSpPr>
        <p:spPr>
          <a:xfrm>
            <a:off x="311700" y="2568760"/>
            <a:ext cx="8520600" cy="17205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5. Conclusion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Shape 631"/>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
        <p:nvSpPr>
          <p:cNvPr id="632" name="Shape 63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Amélioration continue</a:t>
            </a:r>
            <a:endParaRPr/>
          </a:p>
        </p:txBody>
      </p:sp>
      <p:sp>
        <p:nvSpPr>
          <p:cNvPr id="633" name="Shape 633"/>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Patrick Richer St-Onge</a:t>
            </a:r>
            <a:endParaRPr/>
          </a:p>
        </p:txBody>
      </p:sp>
      <p:sp>
        <p:nvSpPr>
          <p:cNvPr id="634" name="Shape 63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lnSpc>
                <a:spcPct val="150000"/>
              </a:lnSpc>
              <a:spcBef>
                <a:spcPts val="0"/>
              </a:spcBef>
              <a:spcAft>
                <a:spcPts val="0"/>
              </a:spcAft>
              <a:buSzPts val="2400"/>
              <a:buChar char="●"/>
            </a:pPr>
            <a:r>
              <a:rPr lang="en-GB" sz="2400"/>
              <a:t>Plusieurs itérations du code</a:t>
            </a:r>
            <a:endParaRPr sz="2400"/>
          </a:p>
          <a:p>
            <a:pPr indent="-381000" lvl="0" marL="457200">
              <a:lnSpc>
                <a:spcPct val="150000"/>
              </a:lnSpc>
              <a:spcBef>
                <a:spcPts val="0"/>
              </a:spcBef>
              <a:spcAft>
                <a:spcPts val="0"/>
              </a:spcAft>
              <a:buSzPts val="2400"/>
              <a:buChar char="●"/>
            </a:pPr>
            <a:r>
              <a:rPr lang="en-GB" sz="2400"/>
              <a:t>Esthétique de l’application</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Shape 63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Documentation</a:t>
            </a:r>
            <a:endParaRPr/>
          </a:p>
        </p:txBody>
      </p:sp>
      <p:sp>
        <p:nvSpPr>
          <p:cNvPr id="640" name="Shape 640"/>
          <p:cNvSpPr txBox="1"/>
          <p:nvPr>
            <p:ph idx="1" type="body"/>
          </p:nvPr>
        </p:nvSpPr>
        <p:spPr>
          <a:xfrm>
            <a:off x="311700" y="1536625"/>
            <a:ext cx="2820900" cy="4555200"/>
          </a:xfrm>
          <a:prstGeom prst="rect">
            <a:avLst/>
          </a:prstGeom>
        </p:spPr>
        <p:txBody>
          <a:bodyPr anchorCtr="0" anchor="t" bIns="91425" lIns="91425" spcFirstLastPara="1" rIns="91425" wrap="square" tIns="91425">
            <a:noAutofit/>
          </a:bodyPr>
          <a:lstStyle/>
          <a:p>
            <a:pPr indent="-381000" lvl="0" marL="457200">
              <a:spcBef>
                <a:spcPts val="0"/>
              </a:spcBef>
              <a:spcAft>
                <a:spcPts val="0"/>
              </a:spcAft>
              <a:buSzPts val="2400"/>
              <a:buChar char="●"/>
            </a:pPr>
            <a:r>
              <a:rPr lang="en-GB" sz="2400"/>
              <a:t>Faciliter les travaux futurs sur l’application</a:t>
            </a:r>
            <a:endParaRPr sz="2400"/>
          </a:p>
        </p:txBody>
      </p:sp>
      <p:sp>
        <p:nvSpPr>
          <p:cNvPr id="641" name="Shape 641"/>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Patrick Richer St-Onge</a:t>
            </a:r>
            <a:endParaRPr/>
          </a:p>
        </p:txBody>
      </p:sp>
      <p:sp>
        <p:nvSpPr>
          <p:cNvPr id="642" name="Shape 642"/>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643" name="Shape 643"/>
          <p:cNvPicPr preferRelativeResize="0"/>
          <p:nvPr/>
        </p:nvPicPr>
        <p:blipFill>
          <a:blip r:embed="rId3">
            <a:alphaModFix/>
          </a:blip>
          <a:stretch>
            <a:fillRect/>
          </a:stretch>
        </p:blipFill>
        <p:spPr>
          <a:xfrm>
            <a:off x="3273175" y="1536623"/>
            <a:ext cx="5671774" cy="29775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649" name="Shape 64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Conclusion </a:t>
            </a:r>
            <a:endParaRPr/>
          </a:p>
        </p:txBody>
      </p:sp>
      <p:sp>
        <p:nvSpPr>
          <p:cNvPr id="650" name="Shape 65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lnSpc>
                <a:spcPct val="150000"/>
              </a:lnSpc>
              <a:spcBef>
                <a:spcPts val="0"/>
              </a:spcBef>
              <a:spcAft>
                <a:spcPts val="0"/>
              </a:spcAft>
              <a:buSzPts val="2400"/>
              <a:buChar char="●"/>
            </a:pPr>
            <a:r>
              <a:rPr lang="en-GB" sz="2400"/>
              <a:t>Projet complété</a:t>
            </a:r>
            <a:endParaRPr sz="2400"/>
          </a:p>
          <a:p>
            <a:pPr indent="-381000" lvl="0" marL="457200" rtl="0">
              <a:lnSpc>
                <a:spcPct val="150000"/>
              </a:lnSpc>
              <a:spcBef>
                <a:spcPts val="0"/>
              </a:spcBef>
              <a:spcAft>
                <a:spcPts val="0"/>
              </a:spcAft>
              <a:buSzPts val="2400"/>
              <a:buChar char="●"/>
            </a:pPr>
            <a:r>
              <a:rPr lang="en-GB" sz="2400"/>
              <a:t>Satisfaction globale du travail accompli</a:t>
            </a:r>
            <a:endParaRPr sz="2400"/>
          </a:p>
          <a:p>
            <a:pPr indent="-381000" lvl="0" marL="457200" rtl="0">
              <a:lnSpc>
                <a:spcPct val="150000"/>
              </a:lnSpc>
              <a:spcBef>
                <a:spcPts val="0"/>
              </a:spcBef>
              <a:spcAft>
                <a:spcPts val="0"/>
              </a:spcAft>
              <a:buSzPts val="2400"/>
              <a:buChar char="●"/>
            </a:pPr>
            <a:r>
              <a:rPr lang="en-GB" sz="2400"/>
              <a:t>Place du projet dans l’avenir</a:t>
            </a:r>
            <a:endParaRPr sz="2400"/>
          </a:p>
        </p:txBody>
      </p:sp>
      <p:sp>
        <p:nvSpPr>
          <p:cNvPr id="651" name="Shape 651"/>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Patrick Richer St-Onge</a:t>
            </a:r>
            <a:endParaRPr/>
          </a:p>
        </p:txBody>
      </p:sp>
      <p:sp>
        <p:nvSpPr>
          <p:cNvPr id="652" name="Shape 652"/>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2568760"/>
            <a:ext cx="8520600" cy="172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2. Systèmes à concevoir  </a:t>
            </a:r>
            <a:endParaRPr/>
          </a:p>
        </p:txBody>
      </p:sp>
      <p:sp>
        <p:nvSpPr>
          <p:cNvPr id="152" name="Shape 15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7F0000"/>
                </a:solidFill>
              </a:rPr>
              <a:t>2. Systèmes à concevoir</a:t>
            </a:r>
            <a:endParaRPr sz="3000">
              <a:solidFill>
                <a:srgbClr val="7F0000"/>
              </a:solidFill>
            </a:endParaRPr>
          </a:p>
        </p:txBody>
      </p:sp>
      <p:sp>
        <p:nvSpPr>
          <p:cNvPr id="158" name="Shape 158"/>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59" name="Shape 159"/>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Erica Bugden</a:t>
            </a:r>
            <a:endParaRPr/>
          </a:p>
        </p:txBody>
      </p:sp>
      <p:pic>
        <p:nvPicPr>
          <p:cNvPr id="160" name="Shape 160"/>
          <p:cNvPicPr preferRelativeResize="0"/>
          <p:nvPr/>
        </p:nvPicPr>
        <p:blipFill>
          <a:blip r:embed="rId3">
            <a:alphaModFix/>
          </a:blip>
          <a:stretch>
            <a:fillRect/>
          </a:stretch>
        </p:blipFill>
        <p:spPr>
          <a:xfrm>
            <a:off x="311700" y="2104762"/>
            <a:ext cx="2471475" cy="2648475"/>
          </a:xfrm>
          <a:prstGeom prst="rect">
            <a:avLst/>
          </a:prstGeom>
          <a:noFill/>
          <a:ln>
            <a:noFill/>
          </a:ln>
        </p:spPr>
      </p:pic>
      <p:sp>
        <p:nvSpPr>
          <p:cNvPr id="161" name="Shape 161"/>
          <p:cNvSpPr/>
          <p:nvPr/>
        </p:nvSpPr>
        <p:spPr>
          <a:xfrm>
            <a:off x="4073313" y="3035375"/>
            <a:ext cx="884100" cy="7635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62" name="Shape 162"/>
          <p:cNvCxnSpPr/>
          <p:nvPr/>
        </p:nvCxnSpPr>
        <p:spPr>
          <a:xfrm flipH="1" rot="10800000">
            <a:off x="2554050" y="3436025"/>
            <a:ext cx="960300" cy="7800"/>
          </a:xfrm>
          <a:prstGeom prst="straightConnector1">
            <a:avLst/>
          </a:prstGeom>
          <a:noFill/>
          <a:ln cap="flat" cmpd="sng" w="38100">
            <a:solidFill>
              <a:schemeClr val="dk2"/>
            </a:solidFill>
            <a:prstDash val="solid"/>
            <a:round/>
            <a:headEnd len="med" w="med" type="none"/>
            <a:tailEnd len="med" w="med" type="triangle"/>
          </a:ln>
        </p:spPr>
      </p:cxnSp>
      <p:cxnSp>
        <p:nvCxnSpPr>
          <p:cNvPr id="163" name="Shape 163"/>
          <p:cNvCxnSpPr/>
          <p:nvPr/>
        </p:nvCxnSpPr>
        <p:spPr>
          <a:xfrm flipH="1" rot="10800000">
            <a:off x="5516387" y="3413225"/>
            <a:ext cx="960300" cy="7800"/>
          </a:xfrm>
          <a:prstGeom prst="straightConnector1">
            <a:avLst/>
          </a:prstGeom>
          <a:noFill/>
          <a:ln cap="flat" cmpd="sng" w="38100">
            <a:solidFill>
              <a:schemeClr val="dk2"/>
            </a:solidFill>
            <a:prstDash val="solid"/>
            <a:round/>
            <a:headEnd len="med" w="med" type="none"/>
            <a:tailEnd len="med" w="med" type="triangle"/>
          </a:ln>
        </p:spPr>
      </p:cxnSp>
      <p:pic>
        <p:nvPicPr>
          <p:cNvPr id="164" name="Shape 164"/>
          <p:cNvPicPr preferRelativeResize="0"/>
          <p:nvPr/>
        </p:nvPicPr>
        <p:blipFill>
          <a:blip r:embed="rId4">
            <a:alphaModFix/>
          </a:blip>
          <a:stretch>
            <a:fillRect/>
          </a:stretch>
        </p:blipFill>
        <p:spPr>
          <a:xfrm>
            <a:off x="6872055" y="2706317"/>
            <a:ext cx="884100" cy="1467219"/>
          </a:xfrm>
          <a:prstGeom prst="rect">
            <a:avLst/>
          </a:prstGeom>
          <a:noFill/>
          <a:ln>
            <a:noFill/>
          </a:ln>
        </p:spPr>
      </p:pic>
      <p:sp>
        <p:nvSpPr>
          <p:cNvPr id="165" name="Shape 165"/>
          <p:cNvSpPr txBox="1"/>
          <p:nvPr/>
        </p:nvSpPr>
        <p:spPr>
          <a:xfrm>
            <a:off x="941450" y="5124300"/>
            <a:ext cx="1212000" cy="524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GB" sz="1800">
                <a:solidFill>
                  <a:srgbClr val="666666"/>
                </a:solidFill>
                <a:latin typeface="Lato"/>
                <a:ea typeface="Lato"/>
                <a:cs typeface="Lato"/>
                <a:sym typeface="Lato"/>
              </a:rPr>
              <a:t>Fusée</a:t>
            </a:r>
            <a:endParaRPr b="1" sz="1800">
              <a:solidFill>
                <a:srgbClr val="666666"/>
              </a:solidFill>
              <a:latin typeface="Lato"/>
              <a:ea typeface="Lato"/>
              <a:cs typeface="Lato"/>
              <a:sym typeface="Lato"/>
            </a:endParaRPr>
          </a:p>
        </p:txBody>
      </p:sp>
      <p:sp>
        <p:nvSpPr>
          <p:cNvPr id="166" name="Shape 166"/>
          <p:cNvSpPr txBox="1"/>
          <p:nvPr/>
        </p:nvSpPr>
        <p:spPr>
          <a:xfrm>
            <a:off x="3966000" y="5124300"/>
            <a:ext cx="1212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Serveur</a:t>
            </a:r>
            <a:endParaRPr b="1" sz="1800">
              <a:latin typeface="Lato"/>
              <a:ea typeface="Lato"/>
              <a:cs typeface="Lato"/>
              <a:sym typeface="Lato"/>
            </a:endParaRPr>
          </a:p>
        </p:txBody>
      </p:sp>
      <p:sp>
        <p:nvSpPr>
          <p:cNvPr id="167" name="Shape 167"/>
          <p:cNvSpPr txBox="1"/>
          <p:nvPr/>
        </p:nvSpPr>
        <p:spPr>
          <a:xfrm>
            <a:off x="6708100" y="5124300"/>
            <a:ext cx="1212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Client</a:t>
            </a:r>
            <a:endParaRPr b="1" sz="1800">
              <a:latin typeface="Lato"/>
              <a:ea typeface="Lato"/>
              <a:cs typeface="Lato"/>
              <a:sym typeface="Lato"/>
            </a:endParaRPr>
          </a:p>
        </p:txBody>
      </p:sp>
      <p:sp>
        <p:nvSpPr>
          <p:cNvPr id="168" name="Shape 168"/>
          <p:cNvSpPr txBox="1"/>
          <p:nvPr>
            <p:ph idx="1" type="body"/>
          </p:nvPr>
        </p:nvSpPr>
        <p:spPr>
          <a:xfrm>
            <a:off x="4695700" y="6322500"/>
            <a:ext cx="3471300" cy="36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Image(s): cdn3.f-cdn.com, lifelisted.com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7F0000"/>
                </a:solidFill>
              </a:rPr>
              <a:t>Plateformes matérielles et logicielles</a:t>
            </a:r>
            <a:endParaRPr sz="3000">
              <a:solidFill>
                <a:srgbClr val="7F0000"/>
              </a:solidFill>
            </a:endParaRPr>
          </a:p>
        </p:txBody>
      </p:sp>
      <p:sp>
        <p:nvSpPr>
          <p:cNvPr id="174" name="Shape 174"/>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
        <p:nvSpPr>
          <p:cNvPr id="175" name="Shape 175"/>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Erica Bugden</a:t>
            </a:r>
            <a:endParaRPr/>
          </a:p>
        </p:txBody>
      </p:sp>
      <p:pic>
        <p:nvPicPr>
          <p:cNvPr id="176" name="Shape 176"/>
          <p:cNvPicPr preferRelativeResize="0"/>
          <p:nvPr/>
        </p:nvPicPr>
        <p:blipFill>
          <a:blip r:embed="rId3">
            <a:alphaModFix/>
          </a:blip>
          <a:stretch>
            <a:fillRect/>
          </a:stretch>
        </p:blipFill>
        <p:spPr>
          <a:xfrm>
            <a:off x="311700" y="2104762"/>
            <a:ext cx="2471475" cy="2648475"/>
          </a:xfrm>
          <a:prstGeom prst="rect">
            <a:avLst/>
          </a:prstGeom>
          <a:noFill/>
          <a:ln>
            <a:noFill/>
          </a:ln>
        </p:spPr>
      </p:pic>
      <p:sp>
        <p:nvSpPr>
          <p:cNvPr id="177" name="Shape 177"/>
          <p:cNvSpPr/>
          <p:nvPr/>
        </p:nvSpPr>
        <p:spPr>
          <a:xfrm>
            <a:off x="4073313" y="3035375"/>
            <a:ext cx="884100" cy="7635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78" name="Shape 178"/>
          <p:cNvCxnSpPr/>
          <p:nvPr/>
        </p:nvCxnSpPr>
        <p:spPr>
          <a:xfrm flipH="1" rot="10800000">
            <a:off x="2554050" y="3436025"/>
            <a:ext cx="960300" cy="7800"/>
          </a:xfrm>
          <a:prstGeom prst="straightConnector1">
            <a:avLst/>
          </a:prstGeom>
          <a:noFill/>
          <a:ln cap="flat" cmpd="sng" w="38100">
            <a:solidFill>
              <a:schemeClr val="dk2"/>
            </a:solidFill>
            <a:prstDash val="solid"/>
            <a:round/>
            <a:headEnd len="med" w="med" type="none"/>
            <a:tailEnd len="med" w="med" type="triangle"/>
          </a:ln>
        </p:spPr>
      </p:cxnSp>
      <p:sp>
        <p:nvSpPr>
          <p:cNvPr id="179" name="Shape 179"/>
          <p:cNvSpPr txBox="1"/>
          <p:nvPr/>
        </p:nvSpPr>
        <p:spPr>
          <a:xfrm>
            <a:off x="800150" y="5124300"/>
            <a:ext cx="14946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Lato"/>
                <a:ea typeface="Lato"/>
                <a:cs typeface="Lato"/>
                <a:sym typeface="Lato"/>
              </a:rPr>
              <a:t>PCBs</a:t>
            </a:r>
            <a:endParaRPr b="1" sz="1800">
              <a:solidFill>
                <a:srgbClr val="666666"/>
              </a:solidFill>
              <a:latin typeface="Lato"/>
              <a:ea typeface="Lato"/>
              <a:cs typeface="Lato"/>
              <a:sym typeface="Lato"/>
            </a:endParaRPr>
          </a:p>
          <a:p>
            <a:pPr indent="0" lvl="0" marL="0" rtl="0" algn="ctr">
              <a:spcBef>
                <a:spcPts val="0"/>
              </a:spcBef>
              <a:spcAft>
                <a:spcPts val="0"/>
              </a:spcAft>
              <a:buNone/>
            </a:pPr>
            <a:r>
              <a:rPr b="1" lang="en-GB" sz="1800">
                <a:solidFill>
                  <a:srgbClr val="666666"/>
                </a:solidFill>
                <a:latin typeface="Lato"/>
                <a:ea typeface="Lato"/>
                <a:cs typeface="Lato"/>
                <a:sym typeface="Lato"/>
              </a:rPr>
              <a:t>Avioniques</a:t>
            </a:r>
            <a:endParaRPr b="1" sz="1800">
              <a:solidFill>
                <a:srgbClr val="666666"/>
              </a:solidFill>
              <a:latin typeface="Lato"/>
              <a:ea typeface="Lato"/>
              <a:cs typeface="Lato"/>
              <a:sym typeface="Lato"/>
            </a:endParaRPr>
          </a:p>
        </p:txBody>
      </p:sp>
      <p:sp>
        <p:nvSpPr>
          <p:cNvPr id="180" name="Shape 180"/>
          <p:cNvSpPr txBox="1"/>
          <p:nvPr/>
        </p:nvSpPr>
        <p:spPr>
          <a:xfrm>
            <a:off x="3948725" y="5124300"/>
            <a:ext cx="14223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Serveur Python</a:t>
            </a:r>
            <a:endParaRPr b="1" sz="1800">
              <a:latin typeface="Lato"/>
              <a:ea typeface="Lato"/>
              <a:cs typeface="Lato"/>
              <a:sym typeface="Lato"/>
            </a:endParaRPr>
          </a:p>
        </p:txBody>
      </p:sp>
      <p:sp>
        <p:nvSpPr>
          <p:cNvPr id="181" name="Shape 181"/>
          <p:cNvSpPr txBox="1"/>
          <p:nvPr/>
        </p:nvSpPr>
        <p:spPr>
          <a:xfrm>
            <a:off x="6685050" y="5124300"/>
            <a:ext cx="1711200" cy="7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Lato"/>
                <a:ea typeface="Lato"/>
                <a:cs typeface="Lato"/>
                <a:sym typeface="Lato"/>
              </a:rPr>
              <a:t>Application Android</a:t>
            </a:r>
            <a:endParaRPr b="1" sz="1800">
              <a:latin typeface="Lato"/>
              <a:ea typeface="Lato"/>
              <a:cs typeface="Lato"/>
              <a:sym typeface="Lato"/>
            </a:endParaRPr>
          </a:p>
        </p:txBody>
      </p:sp>
      <p:pic>
        <p:nvPicPr>
          <p:cNvPr id="182" name="Shape 182"/>
          <p:cNvPicPr preferRelativeResize="0"/>
          <p:nvPr/>
        </p:nvPicPr>
        <p:blipFill>
          <a:blip r:embed="rId4">
            <a:alphaModFix/>
          </a:blip>
          <a:stretch>
            <a:fillRect/>
          </a:stretch>
        </p:blipFill>
        <p:spPr>
          <a:xfrm>
            <a:off x="3659700" y="2695378"/>
            <a:ext cx="1711313" cy="1467200"/>
          </a:xfrm>
          <a:prstGeom prst="rect">
            <a:avLst/>
          </a:prstGeom>
          <a:noFill/>
          <a:ln>
            <a:noFill/>
          </a:ln>
        </p:spPr>
      </p:pic>
      <p:cxnSp>
        <p:nvCxnSpPr>
          <p:cNvPr id="183" name="Shape 183"/>
          <p:cNvCxnSpPr/>
          <p:nvPr/>
        </p:nvCxnSpPr>
        <p:spPr>
          <a:xfrm flipH="1" rot="10800000">
            <a:off x="5516387" y="3413225"/>
            <a:ext cx="960300" cy="7800"/>
          </a:xfrm>
          <a:prstGeom prst="straightConnector1">
            <a:avLst/>
          </a:prstGeom>
          <a:noFill/>
          <a:ln cap="flat" cmpd="sng" w="38100">
            <a:solidFill>
              <a:schemeClr val="dk2"/>
            </a:solidFill>
            <a:prstDash val="solid"/>
            <a:round/>
            <a:headEnd len="med" w="med" type="none"/>
            <a:tailEnd len="med" w="med" type="triangle"/>
          </a:ln>
        </p:spPr>
      </p:cxnSp>
      <p:pic>
        <p:nvPicPr>
          <p:cNvPr id="184" name="Shape 184"/>
          <p:cNvPicPr preferRelativeResize="0"/>
          <p:nvPr/>
        </p:nvPicPr>
        <p:blipFill>
          <a:blip r:embed="rId5">
            <a:alphaModFix/>
          </a:blip>
          <a:stretch>
            <a:fillRect/>
          </a:stretch>
        </p:blipFill>
        <p:spPr>
          <a:xfrm>
            <a:off x="836350" y="1628600"/>
            <a:ext cx="1422177" cy="3413225"/>
          </a:xfrm>
          <a:prstGeom prst="rect">
            <a:avLst/>
          </a:prstGeom>
          <a:noFill/>
          <a:ln>
            <a:noFill/>
          </a:ln>
        </p:spPr>
      </p:pic>
      <p:sp>
        <p:nvSpPr>
          <p:cNvPr id="185" name="Shape 185"/>
          <p:cNvSpPr txBox="1"/>
          <p:nvPr/>
        </p:nvSpPr>
        <p:spPr>
          <a:xfrm>
            <a:off x="4021775" y="4095375"/>
            <a:ext cx="1349100" cy="56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Lato"/>
                <a:ea typeface="Lato"/>
                <a:cs typeface="Lato"/>
                <a:sym typeface="Lato"/>
              </a:rPr>
              <a:t>Linux sur Zedboard</a:t>
            </a:r>
            <a:endParaRPr b="1" sz="1800">
              <a:solidFill>
                <a:srgbClr val="666666"/>
              </a:solidFill>
              <a:latin typeface="Lato"/>
              <a:ea typeface="Lato"/>
              <a:cs typeface="Lato"/>
              <a:sym typeface="Lato"/>
            </a:endParaRPr>
          </a:p>
        </p:txBody>
      </p:sp>
      <p:pic>
        <p:nvPicPr>
          <p:cNvPr id="186" name="Shape 186"/>
          <p:cNvPicPr preferRelativeResize="0"/>
          <p:nvPr/>
        </p:nvPicPr>
        <p:blipFill>
          <a:blip r:embed="rId6">
            <a:alphaModFix/>
          </a:blip>
          <a:stretch>
            <a:fillRect/>
          </a:stretch>
        </p:blipFill>
        <p:spPr>
          <a:xfrm>
            <a:off x="3659700" y="5207862"/>
            <a:ext cx="548700" cy="548700"/>
          </a:xfrm>
          <a:prstGeom prst="rect">
            <a:avLst/>
          </a:prstGeom>
          <a:noFill/>
          <a:ln>
            <a:noFill/>
          </a:ln>
        </p:spPr>
      </p:pic>
      <p:pic>
        <p:nvPicPr>
          <p:cNvPr id="187" name="Shape 187"/>
          <p:cNvPicPr preferRelativeResize="0"/>
          <p:nvPr/>
        </p:nvPicPr>
        <p:blipFill>
          <a:blip r:embed="rId7">
            <a:alphaModFix/>
          </a:blip>
          <a:stretch>
            <a:fillRect/>
          </a:stretch>
        </p:blipFill>
        <p:spPr>
          <a:xfrm>
            <a:off x="3729134" y="4220112"/>
            <a:ext cx="409825" cy="482949"/>
          </a:xfrm>
          <a:prstGeom prst="rect">
            <a:avLst/>
          </a:prstGeom>
          <a:noFill/>
          <a:ln>
            <a:noFill/>
          </a:ln>
        </p:spPr>
      </p:pic>
      <p:pic>
        <p:nvPicPr>
          <p:cNvPr id="188" name="Shape 188"/>
          <p:cNvPicPr preferRelativeResize="0"/>
          <p:nvPr/>
        </p:nvPicPr>
        <p:blipFill>
          <a:blip r:embed="rId8">
            <a:alphaModFix/>
          </a:blip>
          <a:stretch>
            <a:fillRect/>
          </a:stretch>
        </p:blipFill>
        <p:spPr>
          <a:xfrm>
            <a:off x="6404325" y="5207850"/>
            <a:ext cx="467726" cy="548724"/>
          </a:xfrm>
          <a:prstGeom prst="rect">
            <a:avLst/>
          </a:prstGeom>
          <a:noFill/>
          <a:ln>
            <a:noFill/>
          </a:ln>
        </p:spPr>
      </p:pic>
      <p:sp>
        <p:nvSpPr>
          <p:cNvPr id="189" name="Shape 189"/>
          <p:cNvSpPr txBox="1"/>
          <p:nvPr/>
        </p:nvSpPr>
        <p:spPr>
          <a:xfrm>
            <a:off x="6685050" y="4095375"/>
            <a:ext cx="1711200" cy="9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Lato"/>
                <a:ea typeface="Lato"/>
                <a:cs typeface="Lato"/>
                <a:sym typeface="Lato"/>
              </a:rPr>
              <a:t>Android 6.0 sur Nexus 9</a:t>
            </a:r>
            <a:endParaRPr b="1" sz="1800">
              <a:solidFill>
                <a:srgbClr val="666666"/>
              </a:solidFill>
              <a:latin typeface="Lato"/>
              <a:ea typeface="Lato"/>
              <a:cs typeface="Lato"/>
              <a:sym typeface="Lato"/>
            </a:endParaRPr>
          </a:p>
        </p:txBody>
      </p:sp>
      <p:pic>
        <p:nvPicPr>
          <p:cNvPr id="190" name="Shape 190"/>
          <p:cNvPicPr preferRelativeResize="0"/>
          <p:nvPr/>
        </p:nvPicPr>
        <p:blipFill>
          <a:blip r:embed="rId9">
            <a:alphaModFix/>
          </a:blip>
          <a:stretch>
            <a:fillRect/>
          </a:stretch>
        </p:blipFill>
        <p:spPr>
          <a:xfrm>
            <a:off x="6319900" y="4156800"/>
            <a:ext cx="636575" cy="636575"/>
          </a:xfrm>
          <a:prstGeom prst="rect">
            <a:avLst/>
          </a:prstGeom>
          <a:noFill/>
          <a:ln>
            <a:noFill/>
          </a:ln>
        </p:spPr>
      </p:pic>
      <p:pic>
        <p:nvPicPr>
          <p:cNvPr id="191" name="Shape 191"/>
          <p:cNvPicPr preferRelativeResize="0"/>
          <p:nvPr/>
        </p:nvPicPr>
        <p:blipFill>
          <a:blip r:embed="rId10">
            <a:alphaModFix/>
          </a:blip>
          <a:stretch>
            <a:fillRect/>
          </a:stretch>
        </p:blipFill>
        <p:spPr>
          <a:xfrm>
            <a:off x="6476687" y="1911742"/>
            <a:ext cx="1767308" cy="2433709"/>
          </a:xfrm>
          <a:prstGeom prst="rect">
            <a:avLst/>
          </a:prstGeom>
          <a:noFill/>
          <a:ln>
            <a:noFill/>
          </a:ln>
        </p:spPr>
      </p:pic>
      <p:sp>
        <p:nvSpPr>
          <p:cNvPr id="192" name="Shape 192"/>
          <p:cNvSpPr txBox="1"/>
          <p:nvPr>
            <p:ph idx="1" type="body"/>
          </p:nvPr>
        </p:nvSpPr>
        <p:spPr>
          <a:xfrm>
            <a:off x="4695700" y="6322500"/>
            <a:ext cx="3471300" cy="36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Image(s): Oronos, commons.wikimedia.org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solidFill>
                  <a:srgbClr val="7F0000"/>
                </a:solidFill>
              </a:rPr>
              <a:t>Serveur : Fonctionnalités</a:t>
            </a:r>
            <a:endParaRPr sz="3000">
              <a:solidFill>
                <a:srgbClr val="7F0000"/>
              </a:solidFill>
            </a:endParaRPr>
          </a:p>
        </p:txBody>
      </p:sp>
      <p:sp>
        <p:nvSpPr>
          <p:cNvPr id="198" name="Shape 19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GB" sz="2400"/>
              <a:t>Transfert de données à plusieurs clients</a:t>
            </a:r>
            <a:endParaRPr sz="2400"/>
          </a:p>
          <a:p>
            <a:pPr indent="0" lvl="0" marL="0" rtl="0">
              <a:spcBef>
                <a:spcPts val="1600"/>
              </a:spcBef>
              <a:spcAft>
                <a:spcPts val="0"/>
              </a:spcAft>
              <a:buNone/>
            </a:pPr>
            <a:r>
              <a:t/>
            </a:r>
            <a:endParaRPr sz="2400"/>
          </a:p>
          <a:p>
            <a:pPr indent="0" lvl="0" marL="0" rtl="0">
              <a:spcBef>
                <a:spcPts val="1600"/>
              </a:spcBef>
              <a:spcAft>
                <a:spcPts val="0"/>
              </a:spcAft>
              <a:buNone/>
            </a:pPr>
            <a:r>
              <a:rPr lang="en-GB" sz="2400"/>
              <a:t>Interface HTTP RESTful</a:t>
            </a:r>
            <a:endParaRPr sz="2400"/>
          </a:p>
          <a:p>
            <a:pPr indent="-381000" lvl="0" marL="457200" rtl="0">
              <a:spcBef>
                <a:spcPts val="1600"/>
              </a:spcBef>
              <a:spcAft>
                <a:spcPts val="0"/>
              </a:spcAft>
              <a:buSzPts val="2400"/>
              <a:buChar char="●"/>
            </a:pPr>
            <a:r>
              <a:rPr lang="en-GB" sz="2400"/>
              <a:t>Authentification et connexion des clients</a:t>
            </a:r>
            <a:endParaRPr sz="2400"/>
          </a:p>
          <a:p>
            <a:pPr indent="-381000" lvl="0" marL="457200" rtl="0">
              <a:spcBef>
                <a:spcPts val="0"/>
              </a:spcBef>
              <a:spcAft>
                <a:spcPts val="0"/>
              </a:spcAft>
              <a:buSzPts val="2400"/>
              <a:buChar char="●"/>
            </a:pPr>
            <a:r>
              <a:rPr lang="en-GB" sz="2400"/>
              <a:t>Téléchargement de fichiers utiles (configuration, PDF)</a:t>
            </a:r>
            <a:endParaRPr sz="2400"/>
          </a:p>
        </p:txBody>
      </p:sp>
      <p:sp>
        <p:nvSpPr>
          <p:cNvPr id="199" name="Shape 199"/>
          <p:cNvSpPr txBox="1"/>
          <p:nvPr>
            <p:ph idx="2" type="subTitle"/>
          </p:nvPr>
        </p:nvSpPr>
        <p:spPr>
          <a:xfrm>
            <a:off x="311700" y="6322500"/>
            <a:ext cx="3471300" cy="36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Erica Bugden</a:t>
            </a:r>
            <a:endParaRPr/>
          </a:p>
        </p:txBody>
      </p:sp>
      <p:sp>
        <p:nvSpPr>
          <p:cNvPr id="200" name="Shape 200"/>
          <p:cNvSpPr txBox="1"/>
          <p:nvPr>
            <p:ph idx="12" type="sldNum"/>
          </p:nvPr>
        </p:nvSpPr>
        <p:spPr>
          <a:xfrm>
            <a:off x="83962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201" name="Shape 201"/>
          <p:cNvPicPr preferRelativeResize="0"/>
          <p:nvPr/>
        </p:nvPicPr>
        <p:blipFill>
          <a:blip r:embed="rId3">
            <a:alphaModFix/>
          </a:blip>
          <a:stretch>
            <a:fillRect/>
          </a:stretch>
        </p:blipFill>
        <p:spPr>
          <a:xfrm>
            <a:off x="3556000" y="4580350"/>
            <a:ext cx="2032000" cy="174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